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2F6D-31FF-48AC-AA1C-FB2455C19BC4}" type="datetimeFigureOut">
              <a:rPr lang="hr-HR" smtClean="0"/>
              <a:t>25.2.2013.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8434-F514-4D44-9D9E-D3983473DE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2F6D-31FF-48AC-AA1C-FB2455C19BC4}" type="datetimeFigureOut">
              <a:rPr lang="hr-HR" smtClean="0"/>
              <a:t>25.2.2013.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8434-F514-4D44-9D9E-D3983473DE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2F6D-31FF-48AC-AA1C-FB2455C19BC4}" type="datetimeFigureOut">
              <a:rPr lang="hr-HR" smtClean="0"/>
              <a:t>25.2.2013.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8434-F514-4D44-9D9E-D3983473DE34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2F6D-31FF-48AC-AA1C-FB2455C19BC4}" type="datetimeFigureOut">
              <a:rPr lang="hr-HR" smtClean="0"/>
              <a:t>25.2.2013.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8434-F514-4D44-9D9E-D3983473DE3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2F6D-31FF-48AC-AA1C-FB2455C19BC4}" type="datetimeFigureOut">
              <a:rPr lang="hr-HR" smtClean="0"/>
              <a:t>25.2.2013.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8434-F514-4D44-9D9E-D3983473DE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2F6D-31FF-48AC-AA1C-FB2455C19BC4}" type="datetimeFigureOut">
              <a:rPr lang="hr-HR" smtClean="0"/>
              <a:t>25.2.2013.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8434-F514-4D44-9D9E-D3983473DE3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2F6D-31FF-48AC-AA1C-FB2455C19BC4}" type="datetimeFigureOut">
              <a:rPr lang="hr-HR" smtClean="0"/>
              <a:t>25.2.2013.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8434-F514-4D44-9D9E-D3983473DE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2F6D-31FF-48AC-AA1C-FB2455C19BC4}" type="datetimeFigureOut">
              <a:rPr lang="hr-HR" smtClean="0"/>
              <a:t>25.2.2013.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8434-F514-4D44-9D9E-D3983473DE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2F6D-31FF-48AC-AA1C-FB2455C19BC4}" type="datetimeFigureOut">
              <a:rPr lang="hr-HR" smtClean="0"/>
              <a:t>25.2.2013.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8434-F514-4D44-9D9E-D3983473DE3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2F6D-31FF-48AC-AA1C-FB2455C19BC4}" type="datetimeFigureOut">
              <a:rPr lang="hr-HR" smtClean="0"/>
              <a:t>25.2.2013.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8434-F514-4D44-9D9E-D3983473DE34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2F6D-31FF-48AC-AA1C-FB2455C19BC4}" type="datetimeFigureOut">
              <a:rPr lang="hr-HR" smtClean="0"/>
              <a:t>25.2.2013.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98434-F514-4D44-9D9E-D3983473DE34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2DA2F6D-31FF-48AC-AA1C-FB2455C19BC4}" type="datetimeFigureOut">
              <a:rPr lang="hr-HR" smtClean="0"/>
              <a:t>25.2.2013.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DC98434-F514-4D44-9D9E-D3983473DE34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8000" dirty="0" smtClean="0">
                <a:solidFill>
                  <a:schemeClr val="hlink"/>
                </a:solidFill>
              </a:rPr>
              <a:t>DSD</a:t>
            </a:r>
            <a:br>
              <a:rPr lang="de-DE" sz="8000" dirty="0" smtClean="0">
                <a:solidFill>
                  <a:schemeClr val="hlink"/>
                </a:solidFill>
              </a:rPr>
            </a:br>
            <a:r>
              <a:rPr lang="de-DE" sz="8000" dirty="0" smtClean="0">
                <a:solidFill>
                  <a:schemeClr val="hlink"/>
                </a:solidFill>
              </a:rPr>
              <a:t/>
            </a:r>
            <a:br>
              <a:rPr lang="de-DE" sz="8000" dirty="0" smtClean="0">
                <a:solidFill>
                  <a:schemeClr val="hlink"/>
                </a:solidFill>
              </a:rPr>
            </a:br>
            <a:r>
              <a:rPr lang="de-DE" sz="8000" dirty="0">
                <a:solidFill>
                  <a:schemeClr val="hlink"/>
                </a:solidFill>
              </a:rPr>
              <a:t/>
            </a:r>
            <a:br>
              <a:rPr lang="de-DE" sz="8000" dirty="0">
                <a:solidFill>
                  <a:schemeClr val="hlink"/>
                </a:solidFill>
              </a:rPr>
            </a:br>
            <a:r>
              <a:rPr lang="de-DE" sz="8000" dirty="0" smtClean="0">
                <a:solidFill>
                  <a:schemeClr val="hlink"/>
                </a:solidFill>
              </a:rPr>
              <a:t/>
            </a:r>
            <a:br>
              <a:rPr lang="de-DE" sz="8000" dirty="0" smtClean="0">
                <a:solidFill>
                  <a:schemeClr val="hlink"/>
                </a:solidFill>
              </a:rPr>
            </a:br>
            <a:r>
              <a:rPr lang="de-DE" sz="8000" dirty="0">
                <a:solidFill>
                  <a:schemeClr val="hlink"/>
                </a:solidFill>
              </a:rPr>
              <a:t/>
            </a:r>
            <a:br>
              <a:rPr lang="de-DE" sz="8000" dirty="0">
                <a:solidFill>
                  <a:schemeClr val="hlink"/>
                </a:solidFill>
              </a:rPr>
            </a:br>
            <a:r>
              <a:rPr lang="de-DE" sz="8000" dirty="0" smtClean="0">
                <a:solidFill>
                  <a:schemeClr val="hlink"/>
                </a:solidFill>
              </a:rPr>
              <a:t/>
            </a:r>
            <a:br>
              <a:rPr lang="de-DE" sz="8000" dirty="0" smtClean="0">
                <a:solidFill>
                  <a:schemeClr val="hlink"/>
                </a:solidFill>
              </a:rPr>
            </a:br>
            <a:r>
              <a:rPr lang="de-DE" sz="8000" dirty="0">
                <a:solidFill>
                  <a:schemeClr val="hlink"/>
                </a:solidFill>
              </a:rPr>
              <a:t/>
            </a:r>
            <a:br>
              <a:rPr lang="de-DE" sz="8000" dirty="0">
                <a:solidFill>
                  <a:schemeClr val="hlink"/>
                </a:solidFill>
              </a:rPr>
            </a:br>
            <a:r>
              <a:rPr lang="de-DE" sz="8000" dirty="0" smtClean="0">
                <a:solidFill>
                  <a:schemeClr val="hlink"/>
                </a:solidFill>
              </a:rPr>
              <a:t/>
            </a:r>
            <a:br>
              <a:rPr lang="de-DE" sz="8000" dirty="0" smtClean="0">
                <a:solidFill>
                  <a:schemeClr val="hlink"/>
                </a:solidFill>
              </a:rPr>
            </a:br>
            <a:r>
              <a:rPr lang="de-DE" sz="8000" dirty="0">
                <a:solidFill>
                  <a:schemeClr val="hlink"/>
                </a:solidFill>
              </a:rPr>
              <a:t/>
            </a:r>
            <a:br>
              <a:rPr lang="de-DE" sz="8000" dirty="0">
                <a:solidFill>
                  <a:schemeClr val="hlink"/>
                </a:solidFill>
              </a:rPr>
            </a:br>
            <a:r>
              <a:rPr lang="de-DE" sz="8000" dirty="0" smtClean="0">
                <a:solidFill>
                  <a:schemeClr val="hlink"/>
                </a:solidFill>
              </a:rPr>
              <a:t/>
            </a:r>
            <a:br>
              <a:rPr lang="de-DE" sz="8000" dirty="0" smtClean="0">
                <a:solidFill>
                  <a:schemeClr val="hlink"/>
                </a:solidFill>
              </a:rPr>
            </a:br>
            <a:r>
              <a:rPr lang="de-DE" sz="8000" dirty="0">
                <a:solidFill>
                  <a:schemeClr val="hlink"/>
                </a:solidFill>
              </a:rPr>
              <a:t/>
            </a:r>
            <a:br>
              <a:rPr lang="de-DE" sz="8000" dirty="0">
                <a:solidFill>
                  <a:schemeClr val="hlink"/>
                </a:solidFill>
              </a:rPr>
            </a:br>
            <a:r>
              <a:rPr lang="de-DE" sz="8000" dirty="0" smtClean="0">
                <a:solidFill>
                  <a:schemeClr val="hlink"/>
                </a:solidFill>
              </a:rPr>
              <a:t/>
            </a:r>
            <a:br>
              <a:rPr lang="de-DE" sz="8000" dirty="0" smtClean="0">
                <a:solidFill>
                  <a:schemeClr val="hlink"/>
                </a:solidFill>
              </a:rPr>
            </a:br>
            <a:r>
              <a:rPr lang="de-DE" sz="8000" dirty="0">
                <a:solidFill>
                  <a:schemeClr val="hlink"/>
                </a:solidFill>
              </a:rPr>
              <a:t/>
            </a:r>
            <a:br>
              <a:rPr lang="de-DE" sz="8000" dirty="0">
                <a:solidFill>
                  <a:schemeClr val="hlink"/>
                </a:solidFill>
              </a:rPr>
            </a:br>
            <a:r>
              <a:rPr lang="de-DE" sz="8000" dirty="0" smtClean="0">
                <a:solidFill>
                  <a:schemeClr val="hlink"/>
                </a:solidFill>
              </a:rPr>
              <a:t/>
            </a:r>
            <a:br>
              <a:rPr lang="de-DE" sz="8000" dirty="0" smtClean="0">
                <a:solidFill>
                  <a:schemeClr val="hlink"/>
                </a:solidFill>
              </a:rPr>
            </a:br>
            <a:r>
              <a:rPr lang="de-DE" sz="8000" dirty="0">
                <a:solidFill>
                  <a:schemeClr val="hlink"/>
                </a:solidFill>
              </a:rPr>
              <a:t/>
            </a:r>
            <a:br>
              <a:rPr lang="de-DE" sz="8000" dirty="0">
                <a:solidFill>
                  <a:schemeClr val="hlink"/>
                </a:solidFill>
              </a:rPr>
            </a:br>
            <a:r>
              <a:rPr lang="de-DE" dirty="0" smtClean="0">
                <a:solidFill>
                  <a:srgbClr val="FF3300"/>
                </a:solidFill>
              </a:rPr>
              <a:t>D</a:t>
            </a:r>
            <a:r>
              <a:rPr lang="de-DE" dirty="0" smtClean="0">
                <a:solidFill>
                  <a:schemeClr val="hlink"/>
                </a:solidFill>
              </a:rPr>
              <a:t>eutsches </a:t>
            </a:r>
            <a:r>
              <a:rPr lang="de-DE" dirty="0" smtClean="0">
                <a:solidFill>
                  <a:srgbClr val="FF3300"/>
                </a:solidFill>
              </a:rPr>
              <a:t>S</a:t>
            </a:r>
            <a:r>
              <a:rPr lang="de-DE" dirty="0" smtClean="0">
                <a:solidFill>
                  <a:schemeClr val="hlink"/>
                </a:solidFill>
              </a:rPr>
              <a:t>prach</a:t>
            </a:r>
            <a:r>
              <a:rPr lang="hr-HR" dirty="0" smtClean="0">
                <a:solidFill>
                  <a:srgbClr val="FF3300"/>
                </a:solidFill>
              </a:rPr>
              <a:t>D</a:t>
            </a:r>
            <a:r>
              <a:rPr lang="de-DE" dirty="0" err="1" smtClean="0">
                <a:solidFill>
                  <a:schemeClr val="hlink"/>
                </a:solidFill>
              </a:rPr>
              <a:t>iplom</a:t>
            </a:r>
            <a:r>
              <a:rPr lang="de-DE" dirty="0" smtClean="0">
                <a:solidFill>
                  <a:schemeClr val="hlink"/>
                </a:solidFill>
              </a:rPr>
              <a:t/>
            </a:r>
            <a:br>
              <a:rPr lang="de-DE" dirty="0" smtClean="0">
                <a:solidFill>
                  <a:schemeClr val="hlink"/>
                </a:solidFill>
              </a:rPr>
            </a:br>
            <a:r>
              <a:rPr lang="de-DE" dirty="0" smtClean="0">
                <a:solidFill>
                  <a:schemeClr val="hlink"/>
                </a:solidFill>
              </a:rPr>
              <a:t>I &amp; II</a:t>
            </a:r>
            <a:r>
              <a:rPr lang="hr-HR" dirty="0" smtClean="0">
                <a:solidFill>
                  <a:schemeClr val="hlink"/>
                </a:solidFill>
              </a:rPr>
              <a:t> </a:t>
            </a:r>
            <a:br>
              <a:rPr lang="hr-HR" dirty="0" smtClean="0">
                <a:solidFill>
                  <a:schemeClr val="hlink"/>
                </a:solidFill>
              </a:rPr>
            </a:br>
            <a:r>
              <a:rPr lang="hr-HR" dirty="0" smtClean="0">
                <a:solidFill>
                  <a:schemeClr val="hlink"/>
                </a:solidFill>
              </a:rPr>
              <a:t>Njemačka jezična diploma I &amp; II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843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Informacije o DSD-nastavi</a:t>
            </a:r>
            <a:endParaRPr lang="en-US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84784"/>
            <a:ext cx="7408333" cy="435334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/>
              <a:t>Učenje jezika s njemačkim nastavnicima</a:t>
            </a:r>
            <a:r>
              <a:rPr lang="en-US" sz="3200" dirty="0" smtClean="0"/>
              <a:t> (DSD II)</a:t>
            </a:r>
            <a:endParaRPr lang="hr-HR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/>
              <a:t>U okviru školskog programa </a:t>
            </a:r>
            <a:r>
              <a:rPr lang="de-DE" sz="3200" dirty="0" smtClean="0"/>
              <a:t>(DSD I)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K</a:t>
            </a:r>
            <a:r>
              <a:rPr lang="hr-HR" sz="3200" dirty="0" smtClean="0"/>
              <a:t>omunikativno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err="1" smtClean="0"/>
              <a:t>Gru</a:t>
            </a:r>
            <a:r>
              <a:rPr lang="hr-HR" sz="3200" dirty="0" smtClean="0"/>
              <a:t>pni rad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/>
              <a:t>Nastavni p</a:t>
            </a:r>
            <a:r>
              <a:rPr lang="en-US" sz="3200" dirty="0" err="1" smtClean="0"/>
              <a:t>rojekt</a:t>
            </a:r>
            <a:r>
              <a:rPr lang="hr-HR" sz="3200" dirty="0" smtClean="0"/>
              <a:t>i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/>
              <a:t>Snimanje filmova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/>
              <a:t>Izvedba predstava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/>
              <a:t>Planiranje i izvršenje intervjua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/>
              <a:t>Prezentacija rezultata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3515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solidFill>
                  <a:schemeClr val="hlink"/>
                </a:solidFill>
              </a:rPr>
              <a:t>DSD I</a:t>
            </a:r>
            <a:r>
              <a:rPr lang="de-DE" dirty="0" smtClean="0"/>
              <a:t> - </a:t>
            </a:r>
            <a:r>
              <a:rPr lang="hr-HR" dirty="0" smtClean="0"/>
              <a:t>ispit</a:t>
            </a:r>
            <a:endParaRPr lang="de-DE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44824"/>
            <a:ext cx="7408333" cy="44973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3200" dirty="0" smtClean="0"/>
              <a:t>U ožujku i u travnju</a:t>
            </a:r>
            <a:endParaRPr lang="de-DE" sz="3200" dirty="0" smtClean="0"/>
          </a:p>
          <a:p>
            <a:pPr eaLnBrk="1" hangingPunct="1">
              <a:defRPr/>
            </a:pPr>
            <a:r>
              <a:rPr lang="hr-HR" sz="3200" dirty="0" smtClean="0"/>
              <a:t>Sadržaji</a:t>
            </a:r>
            <a:r>
              <a:rPr lang="de-DE" sz="3200" dirty="0" smtClean="0"/>
              <a:t>: </a:t>
            </a:r>
            <a:r>
              <a:rPr lang="hr-HR" sz="3200" dirty="0" smtClean="0"/>
              <a:t>Čitanje s razumijevanjem, pismena komunikacija</a:t>
            </a:r>
            <a:r>
              <a:rPr lang="de-DE" sz="3200" dirty="0" smtClean="0"/>
              <a:t>, </a:t>
            </a:r>
            <a:r>
              <a:rPr lang="hr-HR" sz="3200" dirty="0" smtClean="0"/>
              <a:t>slušanje s razumijevanjem</a:t>
            </a:r>
            <a:r>
              <a:rPr lang="de-DE" sz="3200" dirty="0" smtClean="0"/>
              <a:t>,</a:t>
            </a:r>
            <a:r>
              <a:rPr lang="hr-HR" sz="3200" dirty="0" smtClean="0"/>
              <a:t> usmena komunikacija</a:t>
            </a:r>
            <a:endParaRPr lang="de-DE" sz="3200" dirty="0" smtClean="0"/>
          </a:p>
          <a:p>
            <a:pPr eaLnBrk="1" hangingPunct="1">
              <a:defRPr/>
            </a:pPr>
            <a:r>
              <a:rPr lang="hr-HR" sz="3200" dirty="0" smtClean="0"/>
              <a:t>Razina</a:t>
            </a:r>
            <a:r>
              <a:rPr lang="de-DE" sz="3200" dirty="0" smtClean="0"/>
              <a:t> A2/B1</a:t>
            </a:r>
          </a:p>
          <a:p>
            <a:pPr eaLnBrk="1" hangingPunct="1">
              <a:defRPr/>
            </a:pPr>
            <a:r>
              <a:rPr lang="hr-HR" sz="3200" dirty="0" smtClean="0"/>
              <a:t>Pismeni ispiti će se ocjenjivati u Njemačkoj </a:t>
            </a:r>
            <a:endParaRPr lang="de-DE" sz="3200" dirty="0" smtClean="0"/>
          </a:p>
        </p:txBody>
      </p:sp>
    </p:spTree>
    <p:extLst>
      <p:ext uri="{BB962C8B-B14F-4D97-AF65-F5344CB8AC3E}">
        <p14:creationId xmlns:p14="http://schemas.microsoft.com/office/powerpoint/2010/main" val="199289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DSD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II</a:t>
            </a:r>
            <a:r>
              <a:rPr lang="en-US" dirty="0" smtClean="0"/>
              <a:t> - </a:t>
            </a:r>
            <a:r>
              <a:rPr lang="hr-HR" dirty="0" smtClean="0"/>
              <a:t>ispit</a:t>
            </a:r>
            <a:endParaRPr lang="en-US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060848"/>
            <a:ext cx="7408333" cy="345069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/>
              <a:t>U prosincu i siječnju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/>
              <a:t>Sadržaji</a:t>
            </a:r>
            <a:r>
              <a:rPr lang="de-DE" sz="3200" dirty="0" smtClean="0"/>
              <a:t>: </a:t>
            </a:r>
            <a:r>
              <a:rPr lang="hr-HR" sz="3200" dirty="0" smtClean="0"/>
              <a:t>Čitanje s razumijevanjem, pismena komunikacija</a:t>
            </a:r>
            <a:r>
              <a:rPr lang="de-DE" sz="3200" dirty="0" smtClean="0"/>
              <a:t>, </a:t>
            </a:r>
            <a:r>
              <a:rPr lang="hr-HR" sz="3200" dirty="0" smtClean="0"/>
              <a:t>slušanje s razumijevanjem</a:t>
            </a:r>
            <a:r>
              <a:rPr lang="de-DE" sz="3200" dirty="0" smtClean="0"/>
              <a:t>,</a:t>
            </a:r>
            <a:r>
              <a:rPr lang="hr-HR" sz="3200" dirty="0" smtClean="0"/>
              <a:t> usmena komunikacija</a:t>
            </a:r>
            <a:endParaRPr lang="de-DE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/>
              <a:t>Razina</a:t>
            </a:r>
            <a:r>
              <a:rPr lang="en-US" sz="3200" dirty="0" smtClean="0"/>
              <a:t> </a:t>
            </a:r>
            <a:r>
              <a:rPr lang="hr-HR" sz="3200" dirty="0" smtClean="0"/>
              <a:t>B2/</a:t>
            </a:r>
            <a:r>
              <a:rPr lang="en-US" sz="3200" dirty="0" smtClean="0"/>
              <a:t>C1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dirty="0" smtClean="0"/>
              <a:t>Pismeni ispiti će se ocjenjivati u Njemačkoj </a:t>
            </a:r>
            <a:endParaRPr lang="de-DE" sz="3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3200" dirty="0" smtClean="0"/>
              <a:t/>
            </a:r>
            <a:br>
              <a:rPr lang="hr-HR" sz="3200" dirty="0" smtClean="0"/>
            </a:b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8158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hlink"/>
                </a:solidFill>
              </a:rPr>
              <a:t>Opći okvir poznavanja jezika u Europskoj uniji</a:t>
            </a:r>
            <a:r>
              <a:rPr lang="en-US" b="1" dirty="0">
                <a:solidFill>
                  <a:schemeClr val="hlink"/>
                </a:solidFill>
              </a:rPr>
              <a:t/>
            </a:r>
            <a:br>
              <a:rPr lang="en-US" b="1" dirty="0">
                <a:solidFill>
                  <a:schemeClr val="hlink"/>
                </a:solidFill>
              </a:rPr>
            </a:br>
            <a:endParaRPr lang="hr-HR" dirty="0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3047389" y="1556792"/>
            <a:ext cx="304442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marL="0" indent="0" algn="ctr">
              <a:buNone/>
            </a:pPr>
            <a:endParaRPr lang="hr-HR" sz="4400" dirty="0"/>
          </a:p>
          <a:p>
            <a:pPr marL="0" indent="0" algn="ctr">
              <a:buNone/>
            </a:pPr>
            <a:r>
              <a:rPr lang="en-US" sz="4400" dirty="0">
                <a:latin typeface="+mn-lt"/>
              </a:rPr>
              <a:t>A1              A2</a:t>
            </a:r>
          </a:p>
          <a:p>
            <a:pPr marL="0" indent="0" algn="ctr">
              <a:buNone/>
            </a:pPr>
            <a:endParaRPr lang="en-US" sz="4400" dirty="0">
              <a:latin typeface="+mn-lt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+mn-lt"/>
              </a:rPr>
              <a:t>B1              B2</a:t>
            </a:r>
          </a:p>
          <a:p>
            <a:pPr marL="0" indent="0" algn="ctr">
              <a:buNone/>
            </a:pPr>
            <a:endParaRPr lang="en-US" sz="4400" dirty="0">
              <a:latin typeface="+mn-lt"/>
            </a:endParaRPr>
          </a:p>
          <a:p>
            <a:pPr marL="0" indent="0" algn="ctr">
              <a:buNone/>
            </a:pPr>
            <a:r>
              <a:rPr lang="en-US" sz="4400" dirty="0">
                <a:latin typeface="+mn-lt"/>
              </a:rPr>
              <a:t>C1              C2</a:t>
            </a:r>
          </a:p>
        </p:txBody>
      </p:sp>
    </p:spTree>
    <p:extLst>
      <p:ext uri="{BB962C8B-B14F-4D97-AF65-F5344CB8AC3E}">
        <p14:creationId xmlns:p14="http://schemas.microsoft.com/office/powerpoint/2010/main" val="384762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solidFill>
                  <a:schemeClr val="hlink"/>
                </a:solidFill>
              </a:rPr>
              <a:t>Što je DSD I ?</a:t>
            </a:r>
            <a:endParaRPr lang="de-DE" dirty="0" smtClean="0">
              <a:solidFill>
                <a:schemeClr val="hlin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844824"/>
            <a:ext cx="7408333" cy="424847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b="1" dirty="0" smtClean="0"/>
              <a:t>DSD I</a:t>
            </a:r>
            <a:r>
              <a:rPr lang="de-DE" sz="2800" dirty="0" smtClean="0"/>
              <a:t> – </a:t>
            </a:r>
            <a:r>
              <a:rPr lang="hr-HR" sz="2800" b="1" dirty="0" smtClean="0"/>
              <a:t>Novo</a:t>
            </a:r>
            <a:r>
              <a:rPr lang="de-DE" sz="2800" dirty="0" smtClean="0"/>
              <a:t> –  </a:t>
            </a:r>
            <a:r>
              <a:rPr lang="hr-HR" sz="2800" dirty="0" smtClean="0"/>
              <a:t>Mali ispit za dokazivanje poznavanja njemačkog jezika</a:t>
            </a:r>
            <a:endParaRPr lang="de-DE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b="1" dirty="0" smtClean="0"/>
              <a:t>Polaganje i st</a:t>
            </a:r>
            <a:r>
              <a:rPr lang="de-DE" sz="2800" b="1" dirty="0" err="1" smtClean="0"/>
              <a:t>jecanje</a:t>
            </a:r>
            <a:r>
              <a:rPr lang="hr-HR" sz="2800" b="1" dirty="0" smtClean="0"/>
              <a:t> razine</a:t>
            </a:r>
            <a:r>
              <a:rPr lang="de-DE" sz="2800" dirty="0" smtClean="0"/>
              <a:t> </a:t>
            </a:r>
            <a:r>
              <a:rPr lang="de-DE" sz="2800" b="1" dirty="0" smtClean="0"/>
              <a:t>A2/B1</a:t>
            </a:r>
            <a:r>
              <a:rPr lang="de-DE" sz="2800" dirty="0" smtClean="0"/>
              <a:t> </a:t>
            </a:r>
            <a:r>
              <a:rPr lang="hr-HR" sz="2800" dirty="0" smtClean="0"/>
              <a:t>zajedničkog europskog referentnog okvira za jezike</a:t>
            </a:r>
            <a:endParaRPr lang="de-DE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 smtClean="0"/>
              <a:t>Ispit na kraju trećeg razreda srednje škole;</a:t>
            </a:r>
            <a:r>
              <a:rPr lang="de-DE" sz="2800" dirty="0" smtClean="0"/>
              <a:t> </a:t>
            </a:r>
            <a:r>
              <a:rPr lang="hr-HR" sz="2800" dirty="0" smtClean="0"/>
              <a:t>uspješnim polaganjem ispita</a:t>
            </a:r>
            <a:r>
              <a:rPr lang="de-DE" sz="2800" dirty="0" smtClean="0"/>
              <a:t>: </a:t>
            </a:r>
            <a:r>
              <a:rPr lang="hr-HR" sz="2800" dirty="0" smtClean="0"/>
              <a:t>Pismena potvrda poznavanja njemačkog jezika</a:t>
            </a:r>
            <a:r>
              <a:rPr lang="de-DE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 smtClean="0"/>
              <a:t>Koristan dokument za razne natječaje;</a:t>
            </a:r>
            <a:r>
              <a:rPr lang="de-DE" sz="2800" dirty="0" smtClean="0"/>
              <a:t> </a:t>
            </a:r>
            <a:r>
              <a:rPr lang="hr-HR" sz="2800" dirty="0" smtClean="0"/>
              <a:t>ne želi svatko studirati u Njemačkoj, ali je ponosan na svoje jezične vještine</a:t>
            </a:r>
            <a:endParaRPr lang="de-DE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34679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r-HR" sz="4400" dirty="0">
                <a:solidFill>
                  <a:schemeClr val="hlink"/>
                </a:solidFill>
              </a:rPr>
              <a:t>Što je </a:t>
            </a:r>
            <a:r>
              <a:rPr lang="en-US" sz="4400" dirty="0">
                <a:solidFill>
                  <a:schemeClr val="hlink"/>
                </a:solidFill>
              </a:rPr>
              <a:t>DS</a:t>
            </a:r>
            <a:r>
              <a:rPr lang="hr-HR" sz="4400" dirty="0">
                <a:solidFill>
                  <a:schemeClr val="hlink"/>
                </a:solidFill>
              </a:rPr>
              <a:t>D </a:t>
            </a:r>
            <a:r>
              <a:rPr lang="en-US" sz="4400" dirty="0">
                <a:solidFill>
                  <a:schemeClr val="hlink"/>
                </a:solidFill>
              </a:rPr>
              <a:t>II?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115616" y="1700808"/>
            <a:ext cx="68811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sz="3200" b="1" dirty="0">
                <a:solidFill>
                  <a:schemeClr val="hlink"/>
                </a:solidFill>
              </a:rPr>
              <a:t>DSD II</a:t>
            </a:r>
            <a:r>
              <a:rPr lang="en-US" sz="3200" b="1" dirty="0"/>
              <a:t> = </a:t>
            </a:r>
            <a:r>
              <a:rPr lang="hr-HR" sz="3200" b="1" dirty="0"/>
              <a:t>Njemačka jezična diploma </a:t>
            </a:r>
            <a:r>
              <a:rPr lang="de-DE" sz="3200" b="1" dirty="0"/>
              <a:t>!</a:t>
            </a:r>
            <a:endParaRPr lang="en-US" sz="3200" dirty="0"/>
          </a:p>
        </p:txBody>
      </p:sp>
      <p:sp>
        <p:nvSpPr>
          <p:cNvPr id="6" name="Text Box 10"/>
          <p:cNvSpPr txBox="1">
            <a:spLocks noGrp="1" noChangeArrowheads="1"/>
          </p:cNvSpPr>
          <p:nvPr>
            <p:ph idx="1"/>
          </p:nvPr>
        </p:nvSpPr>
        <p:spPr bwMode="auto">
          <a:xfrm>
            <a:off x="827584" y="2790936"/>
            <a:ext cx="7408333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hr-HR" sz="3200" dirty="0">
                <a:latin typeface="+mn-lt"/>
              </a:rPr>
              <a:t>Dokaz poznavanja njemačkog jezika na razini</a:t>
            </a:r>
            <a:r>
              <a:rPr lang="en-US" sz="3200" dirty="0">
                <a:latin typeface="+mn-lt"/>
              </a:rPr>
              <a:t> </a:t>
            </a:r>
            <a:r>
              <a:rPr lang="hr-HR" sz="3200" dirty="0">
                <a:latin typeface="+mn-lt"/>
              </a:rPr>
              <a:t>B2/</a:t>
            </a:r>
            <a:r>
              <a:rPr lang="en-US" sz="3200" dirty="0">
                <a:latin typeface="+mn-lt"/>
              </a:rPr>
              <a:t>C1 </a:t>
            </a:r>
            <a:r>
              <a:rPr lang="hr-HR" sz="3200" dirty="0">
                <a:latin typeface="+mn-lt"/>
              </a:rPr>
              <a:t>zajedničkog europskog referentnog okvira za jezike</a:t>
            </a:r>
            <a:r>
              <a:rPr lang="de-DE" sz="3200" dirty="0">
                <a:latin typeface="+mn-lt"/>
              </a:rPr>
              <a:t>. </a:t>
            </a:r>
            <a:r>
              <a:rPr lang="hr-HR" sz="3200" dirty="0">
                <a:latin typeface="+mn-lt"/>
              </a:rPr>
              <a:t>Položen ispit je dokaz poznavanja njemačkog jezika u sljedećim područjima</a:t>
            </a:r>
            <a:r>
              <a:rPr lang="de-DE" sz="3200" dirty="0">
                <a:latin typeface="+mn-lt"/>
              </a:rPr>
              <a:t>:</a:t>
            </a:r>
            <a:r>
              <a:rPr lang="hr-HR" sz="3200" dirty="0">
                <a:latin typeface="+mn-lt"/>
              </a:rPr>
              <a:t> Čitanje s razumijevanjem</a:t>
            </a:r>
            <a:r>
              <a:rPr lang="de-DE" sz="3200" dirty="0">
                <a:latin typeface="+mn-lt"/>
              </a:rPr>
              <a:t>, </a:t>
            </a:r>
            <a:r>
              <a:rPr lang="hr-HR" sz="3200" dirty="0">
                <a:latin typeface="+mn-lt"/>
              </a:rPr>
              <a:t>pismena komunikacija</a:t>
            </a:r>
            <a:r>
              <a:rPr lang="de-DE" sz="3200" dirty="0">
                <a:latin typeface="+mn-lt"/>
              </a:rPr>
              <a:t>, </a:t>
            </a:r>
            <a:r>
              <a:rPr lang="hr-HR" sz="3200" dirty="0">
                <a:latin typeface="+mn-lt"/>
              </a:rPr>
              <a:t>slušanje s razumijevanjem i usmena komunikacija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121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7408333" cy="424847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DSD </a:t>
            </a:r>
            <a:r>
              <a:rPr lang="hr-HR" sz="3200" dirty="0" smtClean="0"/>
              <a:t>postoji u više od 50 zemalja diljem svijeta</a:t>
            </a:r>
            <a:endParaRPr lang="en-US" sz="3200" dirty="0" smtClean="0"/>
          </a:p>
          <a:p>
            <a:pPr eaLnBrk="1" hangingPunct="1">
              <a:defRPr/>
            </a:pPr>
            <a:endParaRPr lang="hr-HR" sz="3200" dirty="0" smtClean="0"/>
          </a:p>
          <a:p>
            <a:pPr eaLnBrk="1" hangingPunct="1">
              <a:defRPr/>
            </a:pPr>
            <a:r>
              <a:rPr lang="hr-HR" sz="3200" dirty="0" smtClean="0"/>
              <a:t>Od 1998. u Hrvatskoj</a:t>
            </a:r>
            <a:br>
              <a:rPr lang="hr-HR" sz="3200" dirty="0" smtClean="0"/>
            </a:br>
            <a:endParaRPr lang="en-US" sz="3200" dirty="0" smtClean="0"/>
          </a:p>
          <a:p>
            <a:pPr eaLnBrk="1" hangingPunct="1">
              <a:defRPr/>
            </a:pPr>
            <a:r>
              <a:rPr lang="hr-HR" sz="3200" dirty="0" smtClean="0"/>
              <a:t>U više od 30 škola diljem Hrvatske</a:t>
            </a:r>
            <a:br>
              <a:rPr lang="hr-HR" sz="3200" dirty="0" smtClean="0"/>
            </a:br>
            <a:endParaRPr lang="en-US" sz="3200" dirty="0" smtClean="0"/>
          </a:p>
          <a:p>
            <a:pPr eaLnBrk="1" hangingPunct="1">
              <a:defRPr/>
            </a:pPr>
            <a:r>
              <a:rPr lang="hr-HR" sz="3200" dirty="0" smtClean="0"/>
              <a:t>Ispit polažu više od </a:t>
            </a:r>
            <a:r>
              <a:rPr lang="en-US" sz="3200" dirty="0" smtClean="0"/>
              <a:t>14000 </a:t>
            </a:r>
            <a:r>
              <a:rPr lang="hr-HR" sz="3200" dirty="0" smtClean="0"/>
              <a:t>učenika godišnje</a:t>
            </a:r>
            <a:r>
              <a:rPr lang="en-US" sz="3200" dirty="0" smtClean="0"/>
              <a:t> ; </a:t>
            </a:r>
            <a:r>
              <a:rPr lang="hr-HR" sz="3200" dirty="0" smtClean="0"/>
              <a:t>rastuća tendencija !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0542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dirty="0" smtClean="0"/>
              <a:t>Preduvjeti za uspješno polaganje ispita</a:t>
            </a:r>
            <a:endParaRPr lang="en-US" sz="400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844824"/>
            <a:ext cx="7408862" cy="360099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3200" dirty="0" smtClean="0"/>
              <a:t>Predznanje njemačkog jezika</a:t>
            </a:r>
            <a:r>
              <a:rPr lang="en-US" sz="3200" dirty="0" smtClean="0"/>
              <a:t> </a:t>
            </a:r>
          </a:p>
          <a:p>
            <a:pPr eaLnBrk="1" hangingPunct="1">
              <a:defRPr/>
            </a:pPr>
            <a:r>
              <a:rPr lang="en-US" sz="3200" dirty="0" smtClean="0"/>
              <a:t>Re</a:t>
            </a:r>
            <a:r>
              <a:rPr lang="hr-HR" sz="3200" dirty="0" smtClean="0"/>
              <a:t>dovito sudjelovanje u njemačkoj nastavi</a:t>
            </a:r>
            <a:r>
              <a:rPr lang="en-US" sz="3200" dirty="0" smtClean="0"/>
              <a:t> </a:t>
            </a:r>
            <a:r>
              <a:rPr lang="hr-HR" sz="3200" dirty="0" smtClean="0"/>
              <a:t>u</a:t>
            </a:r>
            <a:r>
              <a:rPr lang="en-US" sz="3200" dirty="0" smtClean="0"/>
              <a:t> </a:t>
            </a:r>
            <a:r>
              <a:rPr lang="hr-HR" sz="3200" dirty="0" smtClean="0"/>
              <a:t>okviru opcionalnog</a:t>
            </a:r>
            <a:r>
              <a:rPr lang="en-US" sz="3200" dirty="0" smtClean="0"/>
              <a:t> </a:t>
            </a:r>
            <a:r>
              <a:rPr lang="hr-HR" sz="3200" dirty="0" smtClean="0"/>
              <a:t>predmeta</a:t>
            </a:r>
            <a:r>
              <a:rPr lang="en-US" sz="3200" dirty="0" smtClean="0"/>
              <a:t> (</a:t>
            </a:r>
            <a:r>
              <a:rPr lang="en-US" sz="3200" dirty="0" err="1" smtClean="0">
                <a:solidFill>
                  <a:srgbClr val="FF9933"/>
                </a:solidFill>
              </a:rPr>
              <a:t>Njemački</a:t>
            </a:r>
            <a:r>
              <a:rPr lang="en-US" sz="3200" dirty="0" smtClean="0">
                <a:solidFill>
                  <a:srgbClr val="FF9933"/>
                </a:solidFill>
              </a:rPr>
              <a:t> </a:t>
            </a:r>
            <a:r>
              <a:rPr lang="en-US" sz="3200" dirty="0" err="1" smtClean="0">
                <a:solidFill>
                  <a:srgbClr val="FF9933"/>
                </a:solidFill>
              </a:rPr>
              <a:t>jezik</a:t>
            </a:r>
            <a:r>
              <a:rPr lang="en-US" sz="3200" dirty="0" smtClean="0">
                <a:solidFill>
                  <a:srgbClr val="FF9933"/>
                </a:solidFill>
              </a:rPr>
              <a:t> – </a:t>
            </a:r>
            <a:r>
              <a:rPr lang="en-US" sz="3200" dirty="0" err="1" smtClean="0">
                <a:solidFill>
                  <a:srgbClr val="FF9933"/>
                </a:solidFill>
              </a:rPr>
              <a:t>Nastava</a:t>
            </a:r>
            <a:r>
              <a:rPr lang="en-US" sz="3200" dirty="0" smtClean="0">
                <a:solidFill>
                  <a:srgbClr val="FF9933"/>
                </a:solidFill>
              </a:rPr>
              <a:t> </a:t>
            </a:r>
            <a:r>
              <a:rPr lang="en-US" sz="3200" dirty="0" err="1" smtClean="0">
                <a:solidFill>
                  <a:srgbClr val="FF9933"/>
                </a:solidFill>
              </a:rPr>
              <a:t>za</a:t>
            </a:r>
            <a:r>
              <a:rPr lang="en-US" sz="3200" dirty="0" smtClean="0">
                <a:solidFill>
                  <a:srgbClr val="FF9933"/>
                </a:solidFill>
              </a:rPr>
              <a:t> </a:t>
            </a:r>
            <a:r>
              <a:rPr lang="en-US" sz="3200" dirty="0" err="1" smtClean="0">
                <a:solidFill>
                  <a:srgbClr val="FF9933"/>
                </a:solidFill>
              </a:rPr>
              <a:t>njemačku</a:t>
            </a:r>
            <a:r>
              <a:rPr lang="en-US" sz="3200" dirty="0" smtClean="0">
                <a:solidFill>
                  <a:srgbClr val="FF9933"/>
                </a:solidFill>
              </a:rPr>
              <a:t> </a:t>
            </a:r>
            <a:r>
              <a:rPr lang="en-US" sz="3200" dirty="0" err="1" smtClean="0">
                <a:solidFill>
                  <a:srgbClr val="FF9933"/>
                </a:solidFill>
              </a:rPr>
              <a:t>jezičnu</a:t>
            </a:r>
            <a:r>
              <a:rPr lang="en-US" sz="3200" dirty="0" smtClean="0">
                <a:solidFill>
                  <a:srgbClr val="FF9933"/>
                </a:solidFill>
              </a:rPr>
              <a:t> </a:t>
            </a:r>
            <a:r>
              <a:rPr lang="en-US" sz="3200" dirty="0" err="1" smtClean="0">
                <a:solidFill>
                  <a:srgbClr val="FF9933"/>
                </a:solidFill>
              </a:rPr>
              <a:t>diplomu</a:t>
            </a:r>
            <a:r>
              <a:rPr lang="en-US" sz="3200" dirty="0" smtClean="0"/>
              <a:t>)</a:t>
            </a:r>
            <a:r>
              <a:rPr lang="hr-HR" sz="3200" dirty="0" smtClean="0"/>
              <a:t/>
            </a:r>
            <a:br>
              <a:rPr lang="hr-HR" sz="3200" dirty="0" smtClean="0"/>
            </a:br>
            <a:endParaRPr lang="de-DE" sz="3200" dirty="0" smtClean="0"/>
          </a:p>
          <a:p>
            <a:pPr eaLnBrk="1" hangingPunct="1">
              <a:defRPr/>
            </a:pPr>
            <a:r>
              <a:rPr lang="de-DE" sz="3200" dirty="0" smtClean="0"/>
              <a:t>Aktiv</a:t>
            </a:r>
            <a:r>
              <a:rPr lang="hr-HR" sz="3200" dirty="0" smtClean="0"/>
              <a:t>no sudjelovanje u regularnoj nastavi njemačkog jezika</a:t>
            </a:r>
            <a:endParaRPr lang="en-US" sz="3200" dirty="0" smtClean="0"/>
          </a:p>
          <a:p>
            <a:pPr eaLnBrk="1" hangingPunct="1">
              <a:defRPr/>
            </a:pPr>
            <a:r>
              <a:rPr lang="en-US" sz="3200" dirty="0" smtClean="0"/>
              <a:t>S</a:t>
            </a:r>
            <a:r>
              <a:rPr lang="hr-HR" sz="3200" dirty="0" smtClean="0"/>
              <a:t>amostalan rad pod nazorom učitelja</a:t>
            </a:r>
            <a:endParaRPr lang="en-US" sz="3200" dirty="0" smtClean="0"/>
          </a:p>
          <a:p>
            <a:pPr eaLnBrk="1" hangingPunct="1">
              <a:defRPr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9778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dirty="0" smtClean="0"/>
              <a:t>Prednosti </a:t>
            </a:r>
            <a:r>
              <a:rPr lang="en-US" sz="4000" dirty="0" smtClean="0"/>
              <a:t>DSD</a:t>
            </a:r>
            <a:r>
              <a:rPr lang="hr-HR" sz="4000" dirty="0" smtClean="0"/>
              <a:t>-nastave</a:t>
            </a:r>
            <a:r>
              <a:rPr lang="en-US" sz="4000" dirty="0" smtClean="0"/>
              <a:t> </a:t>
            </a:r>
            <a:r>
              <a:rPr lang="hr-HR" sz="4000" dirty="0" smtClean="0"/>
              <a:t>i</a:t>
            </a:r>
            <a:r>
              <a:rPr lang="en-US" sz="4000" dirty="0" smtClean="0"/>
              <a:t> DSD II - </a:t>
            </a:r>
            <a:r>
              <a:rPr lang="hr-HR" sz="4000" dirty="0" err="1" smtClean="0"/>
              <a:t>d</a:t>
            </a:r>
            <a:r>
              <a:rPr lang="en-US" sz="4000" dirty="0" err="1" smtClean="0"/>
              <a:t>iplo</a:t>
            </a:r>
            <a:r>
              <a:rPr lang="hr-HR" sz="4000" dirty="0" smtClean="0"/>
              <a:t>me</a:t>
            </a:r>
            <a:r>
              <a:rPr lang="en-US" sz="4000" dirty="0" smtClean="0"/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204864"/>
            <a:ext cx="7408333" cy="435334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3200" dirty="0" smtClean="0"/>
              <a:t>Nastava i ispiti su </a:t>
            </a:r>
            <a:r>
              <a:rPr lang="hr-HR" sz="3200" dirty="0" smtClean="0">
                <a:solidFill>
                  <a:schemeClr val="accent2">
                    <a:lumMod val="75000"/>
                  </a:schemeClr>
                </a:solidFill>
              </a:rPr>
              <a:t>BESPLATNI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hr-HR" sz="3200" dirty="0" smtClean="0"/>
              <a:t>Ocjena se ubraja u</a:t>
            </a:r>
            <a:r>
              <a:rPr lang="en-US" sz="3200" dirty="0" smtClean="0"/>
              <a:t> </a:t>
            </a:r>
            <a:r>
              <a:rPr lang="hr-HR" sz="3200" dirty="0" smtClean="0"/>
              <a:t>prosječnu ocjenu na kraju školske godine</a:t>
            </a:r>
            <a:endParaRPr lang="en-US" sz="3200" dirty="0" smtClean="0"/>
          </a:p>
          <a:p>
            <a:pPr eaLnBrk="1" hangingPunct="1">
              <a:defRPr/>
            </a:pPr>
            <a:r>
              <a:rPr lang="hr-HR" sz="3200" dirty="0" smtClean="0"/>
              <a:t>Razmjena učenika i</a:t>
            </a:r>
            <a:r>
              <a:rPr lang="en-US" sz="3200" dirty="0" smtClean="0"/>
              <a:t> </a:t>
            </a:r>
            <a:r>
              <a:rPr lang="hr-HR" sz="3200" dirty="0" smtClean="0"/>
              <a:t>jezični kampovi</a:t>
            </a:r>
            <a:endParaRPr lang="en-US" sz="3200" dirty="0" smtClean="0"/>
          </a:p>
          <a:p>
            <a:pPr eaLnBrk="1" hangingPunct="1">
              <a:defRPr/>
            </a:pPr>
            <a:r>
              <a:rPr lang="hr-HR" sz="3200" dirty="0" smtClean="0"/>
              <a:t>Omogućuje studij u državama njemačkog govornog područja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2120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836712"/>
            <a:ext cx="7408333" cy="55054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3200" dirty="0"/>
              <a:t>Dodatni bodovi pri upisu na odjele germanistike hrvatskih sveučilišta (</a:t>
            </a:r>
            <a:r>
              <a:rPr lang="hr-HR" sz="3200" dirty="0" err="1"/>
              <a:t>Zg</a:t>
            </a:r>
            <a:r>
              <a:rPr lang="hr-HR" sz="3200" dirty="0"/>
              <a:t>, </a:t>
            </a:r>
            <a:r>
              <a:rPr lang="hr-HR" sz="3200" dirty="0" err="1"/>
              <a:t>Ri</a:t>
            </a:r>
            <a:r>
              <a:rPr lang="hr-HR" sz="3200" dirty="0"/>
              <a:t>, Os, </a:t>
            </a:r>
            <a:r>
              <a:rPr lang="hr-HR" sz="3200" dirty="0" err="1"/>
              <a:t>Zd</a:t>
            </a:r>
            <a:r>
              <a:rPr lang="hr-HR" sz="3200" dirty="0"/>
              <a:t>) kao dokaz poznavanja njemačkog </a:t>
            </a:r>
            <a:r>
              <a:rPr lang="hr-HR" sz="3200" dirty="0" smtClean="0"/>
              <a:t>jezika</a:t>
            </a:r>
            <a:endParaRPr lang="de-DE" sz="3200" dirty="0" smtClean="0"/>
          </a:p>
          <a:p>
            <a:pPr eaLnBrk="1" hangingPunct="1">
              <a:defRPr/>
            </a:pPr>
            <a:r>
              <a:rPr lang="hr-HR" sz="3200" dirty="0" smtClean="0"/>
              <a:t>Veliki broj tvrtki ima sjedište u državama njemačkog govornog područja</a:t>
            </a:r>
            <a:endParaRPr lang="en-US" sz="3200" dirty="0" smtClean="0"/>
          </a:p>
          <a:p>
            <a:pPr eaLnBrk="1" hangingPunct="1">
              <a:defRPr/>
            </a:pPr>
            <a:r>
              <a:rPr lang="hr-HR" sz="3200" dirty="0" smtClean="0"/>
              <a:t>U znanosti njemački jezik prema značaju stoji na 2. mjestu.</a:t>
            </a:r>
            <a:endParaRPr lang="en-US" sz="3200" dirty="0" smtClean="0"/>
          </a:p>
          <a:p>
            <a:pPr eaLnBrk="1" hangingPunct="1">
              <a:defRPr/>
            </a:pPr>
            <a:r>
              <a:rPr lang="hr-HR" sz="3200" dirty="0" smtClean="0"/>
              <a:t>Mnogi turisti su njemački i austrijski državljani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3504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800" dirty="0" smtClean="0"/>
              <a:t>Njemački jezik - Materinji jezik</a:t>
            </a:r>
            <a:r>
              <a:rPr lang="en-US" sz="2800" dirty="0" smtClean="0"/>
              <a:t> </a:t>
            </a:r>
            <a:r>
              <a:rPr lang="hr-HR" sz="2800" dirty="0" smtClean="0"/>
              <a:t>od otprilike </a:t>
            </a:r>
            <a:r>
              <a:rPr lang="en-US" sz="2800" dirty="0" smtClean="0"/>
              <a:t>90 </a:t>
            </a:r>
            <a:r>
              <a:rPr lang="hr-HR" sz="2800" dirty="0" smtClean="0"/>
              <a:t>milijuna</a:t>
            </a:r>
            <a:r>
              <a:rPr lang="en-US" sz="2800" dirty="0" smtClean="0"/>
              <a:t> </a:t>
            </a:r>
            <a:r>
              <a:rPr lang="hr-HR" sz="2800" dirty="0" smtClean="0"/>
              <a:t>stanovnika EU</a:t>
            </a: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pic>
        <p:nvPicPr>
          <p:cNvPr id="5" name="Picture 3" descr="Mare prezentacij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51554"/>
            <a:ext cx="8064896" cy="5684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8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ni oblik">
  <a:themeElements>
    <a:clrScheme name="Prilagođeno 5">
      <a:dk1>
        <a:sysClr val="windowText" lastClr="000000"/>
      </a:dk1>
      <a:lt1>
        <a:sysClr val="window" lastClr="FFFFFF"/>
      </a:lt1>
      <a:dk2>
        <a:srgbClr val="000000"/>
      </a:dk2>
      <a:lt2>
        <a:srgbClr val="D6ECFF"/>
      </a:lt2>
      <a:accent1>
        <a:srgbClr val="138677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alni oblik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lni oblik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</TotalTime>
  <Words>379</Words>
  <Application>Microsoft Office PowerPoint</Application>
  <PresentationFormat>Prikaz na zaslonu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Valni oblik</vt:lpstr>
      <vt:lpstr>DSD               Deutsches SprachDiplom I &amp; II  Njemačka jezična diploma I &amp; II</vt:lpstr>
      <vt:lpstr>Opći okvir poznavanja jezika u Europskoj uniji </vt:lpstr>
      <vt:lpstr>Što je DSD I ?</vt:lpstr>
      <vt:lpstr>Što je DSD II?</vt:lpstr>
      <vt:lpstr>PowerPointova prezentacija</vt:lpstr>
      <vt:lpstr>Preduvjeti za uspješno polaganje ispita</vt:lpstr>
      <vt:lpstr>Prednosti DSD-nastave i DSD II - diplome </vt:lpstr>
      <vt:lpstr>PowerPointova prezentacija</vt:lpstr>
      <vt:lpstr>Njemački jezik - Materinji jezik od otprilike 90 milijuna stanovnika EU </vt:lpstr>
      <vt:lpstr>Informacije o DSD-nastavi</vt:lpstr>
      <vt:lpstr>DSD I - ispit</vt:lpstr>
      <vt:lpstr>DSD II - ispit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DSD               Deutsches SprachDiplom I &amp; II  Njemačka jezična diploma I &amp; II</dc:title>
  <dc:creator>hts</dc:creator>
  <cp:lastModifiedBy>Martina</cp:lastModifiedBy>
  <cp:revision>5</cp:revision>
  <dcterms:created xsi:type="dcterms:W3CDTF">2013-02-22T17:23:40Z</dcterms:created>
  <dcterms:modified xsi:type="dcterms:W3CDTF">2013-02-25T07:28:57Z</dcterms:modified>
</cp:coreProperties>
</file>