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57" r:id="rId4"/>
    <p:sldId id="258" r:id="rId5"/>
    <p:sldId id="260" r:id="rId6"/>
    <p:sldId id="259" r:id="rId7"/>
    <p:sldId id="261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29" autoAdjust="0"/>
  </p:normalViewPr>
  <p:slideViewPr>
    <p:cSldViewPr>
      <p:cViewPr varScale="1">
        <p:scale>
          <a:sx n="111" d="100"/>
          <a:sy n="111" d="100"/>
        </p:scale>
        <p:origin x="-161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5D7DFD8-760D-4E09-8C2D-50654AF85955}" type="datetimeFigureOut">
              <a:rPr lang="hr-HR" smtClean="0"/>
              <a:pPr/>
              <a:t>4.11.2016.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6B2BE2C-BAE5-44BE-B75B-2B341617845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D7DFD8-760D-4E09-8C2D-50654AF85955}" type="datetimeFigureOut">
              <a:rPr lang="hr-HR" smtClean="0"/>
              <a:pPr/>
              <a:t>4.11.2016.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B2BE2C-BAE5-44BE-B75B-2B341617845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D7DFD8-760D-4E09-8C2D-50654AF85955}" type="datetimeFigureOut">
              <a:rPr lang="hr-HR" smtClean="0"/>
              <a:pPr/>
              <a:t>4.11.2016.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B2BE2C-BAE5-44BE-B75B-2B341617845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D7DFD8-760D-4E09-8C2D-50654AF85955}" type="datetimeFigureOut">
              <a:rPr lang="hr-HR" smtClean="0"/>
              <a:pPr/>
              <a:t>4.11.2016.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B2BE2C-BAE5-44BE-B75B-2B341617845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D7DFD8-760D-4E09-8C2D-50654AF85955}" type="datetimeFigureOut">
              <a:rPr lang="hr-HR" smtClean="0"/>
              <a:pPr/>
              <a:t>4.11.2016.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B2BE2C-BAE5-44BE-B75B-2B341617845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D7DFD8-760D-4E09-8C2D-50654AF85955}" type="datetimeFigureOut">
              <a:rPr lang="hr-HR" smtClean="0"/>
              <a:pPr/>
              <a:t>4.11.2016.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B2BE2C-BAE5-44BE-B75B-2B341617845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D7DFD8-760D-4E09-8C2D-50654AF85955}" type="datetimeFigureOut">
              <a:rPr lang="hr-HR" smtClean="0"/>
              <a:pPr/>
              <a:t>4.11.2016.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B2BE2C-BAE5-44BE-B75B-2B341617845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D7DFD8-760D-4E09-8C2D-50654AF85955}" type="datetimeFigureOut">
              <a:rPr lang="hr-HR" smtClean="0"/>
              <a:pPr/>
              <a:t>4.11.2016.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B2BE2C-BAE5-44BE-B75B-2B341617845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D7DFD8-760D-4E09-8C2D-50654AF85955}" type="datetimeFigureOut">
              <a:rPr lang="hr-HR" smtClean="0"/>
              <a:pPr/>
              <a:t>4.11.2016.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B2BE2C-BAE5-44BE-B75B-2B341617845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5D7DFD8-760D-4E09-8C2D-50654AF85955}" type="datetimeFigureOut">
              <a:rPr lang="hr-HR" smtClean="0"/>
              <a:pPr/>
              <a:t>4.11.2016.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B2BE2C-BAE5-44BE-B75B-2B341617845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5D7DFD8-760D-4E09-8C2D-50654AF85955}" type="datetimeFigureOut">
              <a:rPr lang="hr-HR" smtClean="0"/>
              <a:pPr/>
              <a:t>4.11.2016.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6B2BE2C-BAE5-44BE-B75B-2B341617845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5D7DFD8-760D-4E09-8C2D-50654AF85955}" type="datetimeFigureOut">
              <a:rPr lang="hr-HR" smtClean="0"/>
              <a:pPr/>
              <a:t>4.11.2016.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6B2BE2C-BAE5-44BE-B75B-2B341617845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estinazionesole.it/chi-siamo/" TargetMode="External"/><Relationship Id="rId13" Type="http://schemas.openxmlformats.org/officeDocument/2006/relationships/hyperlink" Target="http://www.agviaggi.it/agenzia.cfm?ID=1003" TargetMode="External"/><Relationship Id="rId3" Type="http://schemas.openxmlformats.org/officeDocument/2006/relationships/hyperlink" Target="http://www.like-home.it/" TargetMode="External"/><Relationship Id="rId7" Type="http://schemas.openxmlformats.org/officeDocument/2006/relationships/hyperlink" Target="http://www.boccaleoneviaggi.it/" TargetMode="External"/><Relationship Id="rId12" Type="http://schemas.openxmlformats.org/officeDocument/2006/relationships/hyperlink" Target="http://www.borgoviaggi.it/" TargetMode="External"/><Relationship Id="rId2" Type="http://schemas.openxmlformats.org/officeDocument/2006/relationships/hyperlink" Target="http://www.bwhotelcappellodoro-bg.i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urismosanpellegrinoterme.it/ospitalita/albergo-ristorante-riposo/" TargetMode="External"/><Relationship Id="rId11" Type="http://schemas.openxmlformats.org/officeDocument/2006/relationships/hyperlink" Target="http://associazioneoter.com/contatti/" TargetMode="External"/><Relationship Id="rId5" Type="http://schemas.openxmlformats.org/officeDocument/2006/relationships/hyperlink" Target="http://www.fuoriportahouse.it/" TargetMode="External"/><Relationship Id="rId10" Type="http://schemas.openxmlformats.org/officeDocument/2006/relationships/hyperlink" Target="http://www.centocittaviaggi.it/" TargetMode="External"/><Relationship Id="rId4" Type="http://schemas.openxmlformats.org/officeDocument/2006/relationships/hyperlink" Target="http://www.vineriacozzi.it/contatti/" TargetMode="External"/><Relationship Id="rId9" Type="http://schemas.openxmlformats.org/officeDocument/2006/relationships/hyperlink" Target="http://www.immaginidalmondo.com/contatti.html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zzo.hr/lijecenje-u-inozemstvu/vasa-prava-europska-iskaznica-zdravstvenog-osiguranja-ehic-i-europskonacionalno-zakonodavstvo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entralhostelbg.com/home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1728192"/>
          </a:xfrm>
        </p:spPr>
        <p:txBody>
          <a:bodyPr/>
          <a:lstStyle/>
          <a:p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„MEET – ITALY”</a:t>
            </a:r>
            <a:b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PROJEKT ERASMUS +</a:t>
            </a:r>
            <a:endParaRPr lang="hr-H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933056"/>
            <a:ext cx="6400800" cy="1705744"/>
          </a:xfrm>
        </p:spPr>
        <p:txBody>
          <a:bodyPr>
            <a:normAutofit/>
          </a:bodyPr>
          <a:lstStyle/>
          <a:p>
            <a:pPr algn="l"/>
            <a:endParaRPr lang="hr-HR" dirty="0" smtClean="0">
              <a:solidFill>
                <a:schemeClr val="accent4"/>
              </a:solidFill>
            </a:endParaRPr>
          </a:p>
        </p:txBody>
      </p:sp>
      <p:pic>
        <p:nvPicPr>
          <p:cNvPr id="4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160652"/>
            <a:ext cx="16097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0938" y="3100387"/>
            <a:ext cx="17621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7055194"/>
              </p:ext>
            </p:extLst>
          </p:nvPr>
        </p:nvGraphicFramePr>
        <p:xfrm>
          <a:off x="6228184" y="3131422"/>
          <a:ext cx="1625600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Picture" r:id="rId5" imgW="1700885" imgH="771288" progId="Word.Picture.8">
                  <p:embed/>
                </p:oleObj>
              </mc:Choice>
              <mc:Fallback>
                <p:oleObj name="Picture" r:id="rId5" imgW="1700885" imgH="771288" progId="Word.Picture.8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3131422"/>
                        <a:ext cx="1625600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5025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it-IT" sz="4800" b="1" dirty="0" smtClean="0"/>
              <a:t>ALBERGHI/HOTELI:</a:t>
            </a:r>
            <a:endParaRPr lang="en-US" sz="4800" dirty="0" smtClean="0"/>
          </a:p>
          <a:p>
            <a:r>
              <a:rPr lang="it-IT" sz="4800" dirty="0" smtClean="0"/>
              <a:t> </a:t>
            </a:r>
            <a:endParaRPr lang="en-US" sz="4800" dirty="0" smtClean="0"/>
          </a:p>
          <a:p>
            <a:r>
              <a:rPr lang="it-IT" sz="4800" dirty="0" smtClean="0"/>
              <a:t>1.  Best Western Cappello d’oro</a:t>
            </a:r>
            <a:endParaRPr lang="en-US" sz="4800" dirty="0" smtClean="0"/>
          </a:p>
          <a:p>
            <a:r>
              <a:rPr lang="it-IT" sz="4800" u="sng" dirty="0" smtClean="0">
                <a:hlinkClick r:id="rId2"/>
              </a:rPr>
              <a:t>http://www.bwhotelcappellodoro-bg.it/</a:t>
            </a:r>
            <a:endParaRPr lang="en-US" sz="4800" dirty="0" smtClean="0"/>
          </a:p>
          <a:p>
            <a:r>
              <a:rPr lang="it-IT" sz="4800" dirty="0" smtClean="0"/>
              <a:t>2. Like Home</a:t>
            </a:r>
            <a:endParaRPr lang="en-US" sz="4800" dirty="0" smtClean="0"/>
          </a:p>
          <a:p>
            <a:r>
              <a:rPr lang="it-IT" sz="4800" u="sng" dirty="0" smtClean="0">
                <a:hlinkClick r:id="rId3"/>
              </a:rPr>
              <a:t>http://www.like-home.it/</a:t>
            </a:r>
            <a:endParaRPr lang="en-US" sz="4800" dirty="0" smtClean="0"/>
          </a:p>
          <a:p>
            <a:r>
              <a:rPr lang="it-IT" sz="4800" dirty="0" smtClean="0"/>
              <a:t>3. Vineria Cozzi </a:t>
            </a:r>
            <a:endParaRPr lang="en-US" sz="4800" dirty="0" smtClean="0"/>
          </a:p>
          <a:p>
            <a:r>
              <a:rPr lang="it-IT" sz="4800" u="sng" dirty="0" smtClean="0">
                <a:hlinkClick r:id="rId4"/>
              </a:rPr>
              <a:t>http://www.vineriacozzi.it/contatti/</a:t>
            </a:r>
            <a:endParaRPr lang="en-US" sz="4800" dirty="0" smtClean="0"/>
          </a:p>
          <a:p>
            <a:r>
              <a:rPr lang="it-IT" sz="4800" dirty="0" smtClean="0"/>
              <a:t>4. Roncalli J.A (Uptown B&amp;B)</a:t>
            </a:r>
            <a:endParaRPr lang="en-US" sz="4800" dirty="0" smtClean="0"/>
          </a:p>
          <a:p>
            <a:r>
              <a:rPr lang="it-IT" sz="4800" dirty="0" smtClean="0"/>
              <a:t>http://uptownbnb.it/</a:t>
            </a:r>
            <a:endParaRPr lang="en-US" sz="4800" dirty="0" smtClean="0"/>
          </a:p>
          <a:p>
            <a:r>
              <a:rPr lang="it-IT" sz="4800" dirty="0" smtClean="0"/>
              <a:t>5. Fuoriporta House </a:t>
            </a:r>
            <a:endParaRPr lang="en-US" sz="4800" dirty="0" smtClean="0"/>
          </a:p>
          <a:p>
            <a:r>
              <a:rPr lang="it-IT" sz="4800" u="sng" dirty="0" smtClean="0">
                <a:hlinkClick r:id="rId5"/>
              </a:rPr>
              <a:t>http://www.fuoriportahouse.it/</a:t>
            </a:r>
            <a:endParaRPr lang="en-US" sz="4800" dirty="0" smtClean="0"/>
          </a:p>
          <a:p>
            <a:r>
              <a:rPr lang="it-IT" sz="4800" dirty="0" smtClean="0"/>
              <a:t>6. Hotel Riposo</a:t>
            </a:r>
            <a:endParaRPr lang="en-US" sz="4800" dirty="0" smtClean="0"/>
          </a:p>
          <a:p>
            <a:r>
              <a:rPr lang="it-IT" sz="4800" u="sng" dirty="0" smtClean="0">
                <a:hlinkClick r:id="rId6"/>
              </a:rPr>
              <a:t>http://www.turismosanpellegrinoterme.it/ospitalita/albergo-ristorante-riposo/</a:t>
            </a:r>
            <a:endParaRPr lang="en-US" sz="4800" dirty="0" smtClean="0"/>
          </a:p>
          <a:p>
            <a:r>
              <a:rPr lang="it-IT" sz="4800" dirty="0" smtClean="0"/>
              <a:t> </a:t>
            </a:r>
            <a:endParaRPr lang="en-US" sz="4800" dirty="0" smtClean="0"/>
          </a:p>
          <a:p>
            <a:r>
              <a:rPr lang="it-IT" sz="4800" b="1" dirty="0" smtClean="0"/>
              <a:t>AGENZIE DI VIAGGIO/TURISTICKE AGENCIJE: </a:t>
            </a:r>
            <a:endParaRPr lang="en-US" sz="4800" dirty="0" smtClean="0"/>
          </a:p>
          <a:p>
            <a:r>
              <a:rPr lang="it-IT" sz="4800" dirty="0" smtClean="0"/>
              <a:t> </a:t>
            </a:r>
            <a:endParaRPr lang="en-US" sz="4800" dirty="0" smtClean="0"/>
          </a:p>
          <a:p>
            <a:r>
              <a:rPr lang="it-IT" sz="4800" dirty="0" smtClean="0"/>
              <a:t>7. Boccaleone viaggi di Marchesini Fabio &amp; C.S.A.S.</a:t>
            </a:r>
            <a:endParaRPr lang="en-US" sz="4800" dirty="0" smtClean="0"/>
          </a:p>
          <a:p>
            <a:r>
              <a:rPr lang="it-IT" sz="4800" u="sng" dirty="0" smtClean="0">
                <a:hlinkClick r:id="rId7"/>
              </a:rPr>
              <a:t>http://www.boccaleoneviaggi.it/</a:t>
            </a:r>
            <a:endParaRPr lang="en-US" sz="4800" dirty="0" smtClean="0"/>
          </a:p>
          <a:p>
            <a:r>
              <a:rPr lang="it-IT" sz="4800" dirty="0" smtClean="0"/>
              <a:t>8. Serio travelsrl (Destinazione Sole)</a:t>
            </a:r>
            <a:endParaRPr lang="en-US" sz="4800" dirty="0" smtClean="0"/>
          </a:p>
          <a:p>
            <a:r>
              <a:rPr lang="it-IT" sz="4800" u="sng" dirty="0" smtClean="0">
                <a:hlinkClick r:id="rId8"/>
              </a:rPr>
              <a:t>http://www.destinazionesole.it/chi-siamo/</a:t>
            </a:r>
            <a:endParaRPr lang="en-US" sz="4800" dirty="0" smtClean="0"/>
          </a:p>
          <a:p>
            <a:r>
              <a:rPr lang="it-IT" sz="4800" dirty="0" smtClean="0"/>
              <a:t>9. Immagini dal mondo </a:t>
            </a:r>
            <a:endParaRPr lang="en-US" sz="4800" dirty="0" smtClean="0"/>
          </a:p>
          <a:p>
            <a:r>
              <a:rPr lang="it-IT" sz="4800" u="sng" dirty="0" smtClean="0">
                <a:hlinkClick r:id="rId9"/>
              </a:rPr>
              <a:t>http://www.immaginidalmondo.com/contatti.html</a:t>
            </a:r>
            <a:endParaRPr lang="en-US" sz="4800" dirty="0" smtClean="0"/>
          </a:p>
          <a:p>
            <a:r>
              <a:rPr lang="it-IT" sz="4800" dirty="0" smtClean="0"/>
              <a:t>10. Centocittà Viaggi </a:t>
            </a:r>
            <a:endParaRPr lang="en-US" sz="4800" dirty="0" smtClean="0"/>
          </a:p>
          <a:p>
            <a:r>
              <a:rPr lang="it-IT" sz="4800" u="sng" dirty="0" smtClean="0">
                <a:hlinkClick r:id="rId10"/>
              </a:rPr>
              <a:t>http://www.centocittaviaggi.it/</a:t>
            </a:r>
            <a:endParaRPr lang="en-US" sz="4800" dirty="0" smtClean="0"/>
          </a:p>
          <a:p>
            <a:r>
              <a:rPr lang="it-IT" sz="4800" dirty="0" smtClean="0"/>
              <a:t>11. Associazione Oter</a:t>
            </a:r>
            <a:endParaRPr lang="en-US" sz="4800" dirty="0" smtClean="0"/>
          </a:p>
          <a:p>
            <a:r>
              <a:rPr lang="it-IT" sz="4800" u="sng" dirty="0" smtClean="0">
                <a:hlinkClick r:id="rId11"/>
              </a:rPr>
              <a:t>http://associazioneoter.com/contatti/</a:t>
            </a:r>
            <a:endParaRPr lang="en-US" sz="4800" dirty="0" smtClean="0"/>
          </a:p>
          <a:p>
            <a:r>
              <a:rPr lang="it-IT" sz="4800" dirty="0" smtClean="0"/>
              <a:t>12. Borgo Viaggi</a:t>
            </a:r>
            <a:endParaRPr lang="en-US" sz="4800" dirty="0" smtClean="0"/>
          </a:p>
          <a:p>
            <a:r>
              <a:rPr lang="it-IT" sz="4800" u="sng" dirty="0" smtClean="0">
                <a:hlinkClick r:id="rId12"/>
              </a:rPr>
              <a:t>http://www.borgoviaggi.it/</a:t>
            </a:r>
            <a:endParaRPr lang="en-US" sz="4800" dirty="0" smtClean="0"/>
          </a:p>
          <a:p>
            <a:r>
              <a:rPr lang="it-IT" sz="4800" dirty="0" smtClean="0"/>
              <a:t>13. Val Calepio Viaggi </a:t>
            </a:r>
            <a:endParaRPr lang="en-US" sz="4800" dirty="0" smtClean="0"/>
          </a:p>
          <a:p>
            <a:r>
              <a:rPr lang="it-IT" sz="4800" u="sng" dirty="0" smtClean="0">
                <a:hlinkClick r:id="rId13"/>
              </a:rPr>
              <a:t>http://www.agviaggi.it/agenzia.cfm?ID=1003</a:t>
            </a:r>
            <a:endParaRPr lang="en-US" sz="4800" dirty="0" smtClean="0"/>
          </a:p>
          <a:p>
            <a:r>
              <a:rPr lang="it-IT" dirty="0" smtClean="0"/>
              <a:t> 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MJESTA STRUČNE PRAKSE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15.10. LA NOTTE BIANCA DELLO SPORT</a:t>
            </a:r>
          </a:p>
          <a:p>
            <a:r>
              <a:rPr lang="hr-HR" dirty="0" smtClean="0"/>
              <a:t>16.10</a:t>
            </a:r>
            <a:r>
              <a:rPr lang="hr-HR" dirty="0" smtClean="0"/>
              <a:t>. IZLET U MILANO S </a:t>
            </a:r>
            <a:r>
              <a:rPr lang="hr-HR" dirty="0" smtClean="0"/>
              <a:t>VODIČEM</a:t>
            </a:r>
          </a:p>
          <a:p>
            <a:r>
              <a:rPr lang="hr-HR" dirty="0" smtClean="0"/>
              <a:t>22.10. POSJET GORNJEM GRADU S VODIČEM</a:t>
            </a:r>
            <a:endParaRPr lang="hr-HR" dirty="0" smtClean="0"/>
          </a:p>
          <a:p>
            <a:r>
              <a:rPr lang="hr-HR" dirty="0" smtClean="0"/>
              <a:t>23.10. IZLET NA JEZERO ISEO S </a:t>
            </a:r>
            <a:r>
              <a:rPr lang="hr-HR" dirty="0" smtClean="0"/>
              <a:t>VODIČEM</a:t>
            </a:r>
          </a:p>
          <a:p>
            <a:r>
              <a:rPr lang="hr-HR" dirty="0" smtClean="0"/>
              <a:t>27.10. </a:t>
            </a:r>
            <a:r>
              <a:rPr lang="hr-HR" smtClean="0"/>
              <a:t>KINO VEČER-FILM NA TALIJANSKOM JEZIKU</a:t>
            </a:r>
            <a:endParaRPr lang="hr-HR" dirty="0" smtClean="0"/>
          </a:p>
          <a:p>
            <a:r>
              <a:rPr lang="hr-HR" dirty="0" smtClean="0"/>
              <a:t>30.10. POSJET LOKALNOM SAJMU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DODATNE AKTIVNOSTI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pPr marL="109728" indent="0">
              <a:buNone/>
            </a:pPr>
            <a:endParaRPr lang="hr-HR" dirty="0" smtClean="0"/>
          </a:p>
          <a:p>
            <a:pPr marL="109728" indent="0">
              <a:buNone/>
            </a:pPr>
            <a:r>
              <a:rPr lang="hr-HR" dirty="0" smtClean="0"/>
              <a:t>TROŠKOVI PROJEKTA FINANCIRAJU SE BESPOVRATNIM SREDSTVIMA EUROPSKE UNIJE, PROVEDBU PROJEKTA NADZIRE AGENCIJA ZA MOBILNOST.</a:t>
            </a:r>
          </a:p>
          <a:p>
            <a:pPr marL="109728" indent="0">
              <a:buNone/>
            </a:pPr>
            <a:r>
              <a:rPr lang="hr-HR" dirty="0" smtClean="0"/>
              <a:t>UČENICIMA SU SVI TROŠKOVI POKREVENI          ( SMJEŠTAJ, HRANA, OSIGURANJE, PRIJEVOZ)</a:t>
            </a:r>
          </a:p>
          <a:p>
            <a:pPr marL="109728" indent="0">
              <a:buNone/>
            </a:pPr>
            <a:r>
              <a:rPr lang="hr-HR" dirty="0" smtClean="0"/>
              <a:t>UČENICI DOBIVAJU 170 EURA DŽEPARCA.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TROŠKOVI</a:t>
            </a:r>
            <a:endParaRPr lang="hr-HR" dirty="0"/>
          </a:p>
        </p:txBody>
      </p:sp>
      <p:pic>
        <p:nvPicPr>
          <p:cNvPr id="4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19" y="1124744"/>
            <a:ext cx="16097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9014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chemeClr val="accent5">
                    <a:lumMod val="75000"/>
                  </a:schemeClr>
                </a:solidFill>
              </a:rPr>
              <a:t>STRUČNA PRAKSA OD 21 DANA U STRANOJ ZEMLJI</a:t>
            </a:r>
          </a:p>
          <a:p>
            <a:r>
              <a:rPr lang="hr-HR" dirty="0" smtClean="0">
                <a:solidFill>
                  <a:schemeClr val="accent5">
                    <a:lumMod val="75000"/>
                  </a:schemeClr>
                </a:solidFill>
              </a:rPr>
              <a:t>POBOLJŠATI STRUČNU TERMINOLOGIJU NA STRANOM JEZIKU, POSEBICE TALIJANSKOM</a:t>
            </a:r>
          </a:p>
          <a:p>
            <a:r>
              <a:rPr lang="hr-HR" dirty="0" smtClean="0">
                <a:solidFill>
                  <a:schemeClr val="accent5">
                    <a:lumMod val="75000"/>
                  </a:schemeClr>
                </a:solidFill>
              </a:rPr>
              <a:t>UPOZNATI TALIJANSKU KULTURU I CIVILIZACIJU</a:t>
            </a:r>
          </a:p>
          <a:p>
            <a:r>
              <a:rPr lang="hr-HR" dirty="0" smtClean="0">
                <a:solidFill>
                  <a:schemeClr val="accent5">
                    <a:lumMod val="75000"/>
                  </a:schemeClr>
                </a:solidFill>
              </a:rPr>
              <a:t>STEĆI NOVA ZNANJA I KOMPETENCIJE U STRUCI</a:t>
            </a:r>
          </a:p>
          <a:p>
            <a:r>
              <a:rPr lang="hr-HR" dirty="0" smtClean="0">
                <a:solidFill>
                  <a:schemeClr val="accent5">
                    <a:lumMod val="75000"/>
                  </a:schemeClr>
                </a:solidFill>
              </a:rPr>
              <a:t>DNEVNO 8 SATI STRUČNE PRAKSE</a:t>
            </a:r>
          </a:p>
          <a:p>
            <a:r>
              <a:rPr lang="hr-HR" dirty="0" smtClean="0">
                <a:solidFill>
                  <a:schemeClr val="accent5">
                    <a:lumMod val="75000"/>
                  </a:schemeClr>
                </a:solidFill>
              </a:rPr>
              <a:t>VIKEND - SLOBODAN</a:t>
            </a:r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CILJEVI VET MOBILNOSTI</a:t>
            </a:r>
            <a:endParaRPr lang="hr-HR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08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dirty="0" smtClean="0">
                <a:solidFill>
                  <a:schemeClr val="accent3">
                    <a:lumMod val="75000"/>
                  </a:schemeClr>
                </a:solidFill>
              </a:rPr>
              <a:t>-AUTOBUSOM ZADAR- TRST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accent3">
                    <a:lumMod val="75000"/>
                  </a:schemeClr>
                </a:solidFill>
              </a:rPr>
              <a:t>  1:05&gt;7:55</a:t>
            </a:r>
          </a:p>
          <a:p>
            <a:pPr>
              <a:buFontTx/>
              <a:buChar char="-"/>
            </a:pPr>
            <a:r>
              <a:rPr lang="hr-HR" dirty="0">
                <a:solidFill>
                  <a:srgbClr val="9BBB59">
                    <a:lumMod val="75000"/>
                  </a:srgbClr>
                </a:solidFill>
              </a:rPr>
              <a:t>FLIXBUSOM</a:t>
            </a:r>
            <a:r>
              <a:rPr lang="hr-HR" dirty="0" smtClean="0">
                <a:solidFill>
                  <a:schemeClr val="accent3">
                    <a:lumMod val="75000"/>
                  </a:schemeClr>
                </a:solidFill>
              </a:rPr>
              <a:t> TRST – BERGAMO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accent3">
                    <a:lumMod val="75000"/>
                  </a:schemeClr>
                </a:solidFill>
              </a:rPr>
              <a:t>  10:20 &gt;16:15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accent3">
                    <a:lumMod val="75000"/>
                  </a:schemeClr>
                </a:solidFill>
              </a:rPr>
              <a:t>POVRATAK</a:t>
            </a:r>
          </a:p>
          <a:p>
            <a:pPr marL="109728" lvl="0" indent="0">
              <a:buNone/>
            </a:pPr>
            <a:r>
              <a:rPr lang="hr-HR" dirty="0" smtClean="0">
                <a:solidFill>
                  <a:srgbClr val="9BBB59">
                    <a:lumMod val="75000"/>
                  </a:srgbClr>
                </a:solidFill>
              </a:rPr>
              <a:t>- AUTOBUSOM   BERGAMO-TRST</a:t>
            </a:r>
            <a:endParaRPr lang="hr-HR" dirty="0" smtClean="0">
              <a:solidFill>
                <a:srgbClr val="9BBB59">
                  <a:lumMod val="75000"/>
                </a:srgbClr>
              </a:solidFill>
            </a:endParaRPr>
          </a:p>
          <a:p>
            <a:pPr lvl="0">
              <a:buNone/>
            </a:pPr>
            <a:r>
              <a:rPr lang="hr-HR" dirty="0" smtClean="0">
                <a:solidFill>
                  <a:srgbClr val="9BBB59">
                    <a:lumMod val="75000"/>
                  </a:srgbClr>
                </a:solidFill>
              </a:rPr>
              <a:t>6:00 </a:t>
            </a:r>
            <a:r>
              <a:rPr lang="hr-HR" dirty="0" smtClean="0">
                <a:solidFill>
                  <a:srgbClr val="9BBB59">
                    <a:lumMod val="75000"/>
                  </a:srgbClr>
                </a:solidFill>
              </a:rPr>
              <a:t>&gt; 11:46 </a:t>
            </a:r>
            <a:endParaRPr lang="hr-HR" dirty="0">
              <a:solidFill>
                <a:srgbClr val="9BBB59">
                  <a:lumMod val="75000"/>
                </a:srgbClr>
              </a:solidFill>
            </a:endParaRPr>
          </a:p>
          <a:p>
            <a:pPr lvl="0">
              <a:buNone/>
            </a:pPr>
            <a:r>
              <a:rPr lang="hr-HR" dirty="0" smtClean="0">
                <a:solidFill>
                  <a:srgbClr val="9BBB59">
                    <a:lumMod val="75000"/>
                  </a:srgbClr>
                </a:solidFill>
              </a:rPr>
              <a:t>TRST – ŠETNJA GRADOM</a:t>
            </a:r>
            <a:endParaRPr lang="hr-HR" dirty="0" smtClean="0">
              <a:solidFill>
                <a:srgbClr val="9BBB59">
                  <a:lumMod val="75000"/>
                </a:srgbClr>
              </a:solidFill>
            </a:endParaRPr>
          </a:p>
          <a:p>
            <a:pPr lvl="0">
              <a:buFontTx/>
              <a:buChar char="-"/>
            </a:pPr>
            <a:endParaRPr lang="hr-HR" dirty="0" smtClean="0">
              <a:solidFill>
                <a:srgbClr val="9BBB59">
                  <a:lumMod val="75000"/>
                </a:srgbClr>
              </a:solidFill>
            </a:endParaRPr>
          </a:p>
          <a:p>
            <a:pPr marL="0" lvl="0" indent="0">
              <a:buNone/>
            </a:pPr>
            <a:r>
              <a:rPr lang="hr-HR" dirty="0" smtClean="0">
                <a:solidFill>
                  <a:schemeClr val="accent3">
                    <a:lumMod val="75000"/>
                  </a:schemeClr>
                </a:solidFill>
              </a:rPr>
              <a:t>-</a:t>
            </a:r>
            <a:r>
              <a:rPr lang="hr-HR" dirty="0" smtClean="0">
                <a:solidFill>
                  <a:schemeClr val="accent3">
                    <a:lumMod val="75000"/>
                  </a:schemeClr>
                </a:solidFill>
              </a:rPr>
              <a:t>AUTOBUSOM     </a:t>
            </a:r>
            <a:r>
              <a:rPr lang="hr-HR" dirty="0" smtClean="0">
                <a:solidFill>
                  <a:schemeClr val="accent3">
                    <a:lumMod val="75000"/>
                  </a:schemeClr>
                </a:solidFill>
              </a:rPr>
              <a:t>TRST- ZADAR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accent3">
                    <a:lumMod val="75000"/>
                  </a:schemeClr>
                </a:solidFill>
              </a:rPr>
              <a:t>13:45-20:13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accent3">
                    <a:lumMod val="75000"/>
                  </a:schemeClr>
                </a:solidFill>
              </a:rPr>
              <a:t>UČENICI  IMAJU PUTNO OSIGURANJE I OSIGURANJE ZA POSLJEDICE NEZGODE</a:t>
            </a:r>
          </a:p>
          <a:p>
            <a:pPr marL="0" indent="0">
              <a:buNone/>
            </a:pPr>
            <a:endParaRPr lang="hr-HR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hr-HR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hr-HR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hr-HR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PUTOVANJE ZADAR-BERGAMO</a:t>
            </a:r>
            <a:br>
              <a:rPr lang="hr-H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hr-HR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BERGAMO</a:t>
            </a:r>
            <a:r>
              <a:rPr lang="hr-H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-ZADAR</a:t>
            </a:r>
            <a:endParaRPr lang="hr-HR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36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OSOBNE DOKUMENTE (PUTOVNICA ILI OSOBNA ISKAZNICA</a:t>
            </a:r>
            <a:r>
              <a:rPr lang="hr-HR" dirty="0" smtClean="0">
                <a:solidFill>
                  <a:srgbClr val="FF0000"/>
                </a:solidFill>
              </a:rPr>
              <a:t>)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FOTOKOPIJA OSOBNIH DOKUMENATA</a:t>
            </a:r>
            <a:endParaRPr lang="hr-HR" dirty="0" smtClean="0">
              <a:solidFill>
                <a:srgbClr val="FF0000"/>
              </a:solidFill>
            </a:endParaRPr>
          </a:p>
          <a:p>
            <a:r>
              <a:rPr lang="hr-HR" dirty="0" smtClean="0">
                <a:solidFill>
                  <a:srgbClr val="FF0000"/>
                </a:solidFill>
              </a:rPr>
              <a:t>ZDRAVSTVENA KNJIŽICA/EUROPSKA ZDRAVST.</a:t>
            </a:r>
          </a:p>
          <a:p>
            <a:pPr marL="457200" indent="-228600">
              <a:spcAft>
                <a:spcPts val="0"/>
              </a:spcAft>
            </a:pPr>
            <a:r>
              <a:rPr lang="it-IT" sz="1600" b="1" u="sng" dirty="0">
                <a:solidFill>
                  <a:srgbClr val="7030A0"/>
                </a:solidFill>
                <a:ea typeface="Calibri"/>
                <a:cs typeface="Times New Roman"/>
                <a:hlinkClick r:id="rId2"/>
              </a:rPr>
              <a:t>http://</a:t>
            </a:r>
            <a:r>
              <a:rPr lang="it-IT" sz="1600" b="1" u="sng" dirty="0" smtClean="0">
                <a:solidFill>
                  <a:srgbClr val="7030A0"/>
                </a:solidFill>
                <a:ea typeface="Calibri"/>
                <a:cs typeface="Times New Roman"/>
                <a:hlinkClick r:id="rId2"/>
              </a:rPr>
              <a:t>www.hzzo.hr/li</a:t>
            </a:r>
            <a:r>
              <a:rPr lang="hr-HR" sz="1600" b="1" u="sng" dirty="0" smtClean="0">
                <a:solidFill>
                  <a:srgbClr val="7030A0"/>
                </a:solidFill>
                <a:ea typeface="Calibri"/>
                <a:cs typeface="Times New Roman"/>
                <a:hlinkClick r:id="rId2"/>
              </a:rPr>
              <a:t>    </a:t>
            </a:r>
            <a:r>
              <a:rPr lang="it-IT" sz="1600" b="1" u="sng" dirty="0" err="1" smtClean="0">
                <a:solidFill>
                  <a:srgbClr val="7030A0"/>
                </a:solidFill>
                <a:ea typeface="Calibri"/>
                <a:cs typeface="Times New Roman"/>
                <a:hlinkClick r:id="rId2"/>
              </a:rPr>
              <a:t>jecenje</a:t>
            </a:r>
            <a:r>
              <a:rPr lang="it-IT" sz="1600" b="1" u="sng" dirty="0" smtClean="0">
                <a:solidFill>
                  <a:srgbClr val="7030A0"/>
                </a:solidFill>
                <a:ea typeface="Calibri"/>
                <a:cs typeface="Times New Roman"/>
                <a:hlinkClick r:id="rId2"/>
              </a:rPr>
              <a:t>-u-</a:t>
            </a:r>
            <a:r>
              <a:rPr lang="it-IT" sz="1600" b="1" u="sng" dirty="0" err="1" smtClean="0">
                <a:solidFill>
                  <a:srgbClr val="7030A0"/>
                </a:solidFill>
                <a:ea typeface="Calibri"/>
                <a:cs typeface="Times New Roman"/>
                <a:hlinkClick r:id="rId2"/>
              </a:rPr>
              <a:t>inozemstvu</a:t>
            </a:r>
            <a:r>
              <a:rPr lang="it-IT" sz="1600" b="1" u="sng" dirty="0" smtClean="0">
                <a:solidFill>
                  <a:srgbClr val="7030A0"/>
                </a:solidFill>
                <a:ea typeface="Calibri"/>
                <a:cs typeface="Times New Roman"/>
                <a:hlinkClick r:id="rId2"/>
              </a:rPr>
              <a:t>/vasa-prava-europska-iskaznica-zdravstvenog-osiguranja-ehic-i-europskonacionalno-zakonodavstvo</a:t>
            </a:r>
            <a:r>
              <a:rPr lang="it-IT" b="1" u="sng" dirty="0">
                <a:solidFill>
                  <a:srgbClr val="7030A0"/>
                </a:solidFill>
                <a:ea typeface="Calibri"/>
                <a:cs typeface="Times New Roman"/>
                <a:hlinkClick r:id="rId2"/>
              </a:rPr>
              <a:t>/</a:t>
            </a:r>
            <a:r>
              <a:rPr lang="it-IT" b="1" dirty="0">
                <a:solidFill>
                  <a:srgbClr val="7030A0"/>
                </a:solidFill>
                <a:ea typeface="Calibri"/>
                <a:cs typeface="Times New Roman"/>
              </a:rPr>
              <a:t> </a:t>
            </a:r>
            <a:endParaRPr lang="hr-HR" dirty="0" smtClean="0">
              <a:solidFill>
                <a:srgbClr val="FF0000"/>
              </a:solidFill>
            </a:endParaRPr>
          </a:p>
          <a:p>
            <a:r>
              <a:rPr lang="hr-HR" dirty="0" smtClean="0">
                <a:solidFill>
                  <a:srgbClr val="FF0000"/>
                </a:solidFill>
              </a:rPr>
              <a:t>SANITARNU KNJIŽICU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UGOVOR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DNEVNIK STRUČNE PRAKSE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DŽEPARAC</a:t>
            </a:r>
            <a:endParaRPr lang="hr-HR" dirty="0" smtClean="0">
              <a:solidFill>
                <a:srgbClr val="FF0000"/>
              </a:solidFill>
            </a:endParaRPr>
          </a:p>
          <a:p>
            <a:r>
              <a:rPr lang="hr-HR" dirty="0" smtClean="0">
                <a:solidFill>
                  <a:srgbClr val="FF0000"/>
                </a:solidFill>
              </a:rPr>
              <a:t>PRISTOJNU ODJEĆU ZA </a:t>
            </a:r>
            <a:r>
              <a:rPr lang="hr-HR" dirty="0" smtClean="0">
                <a:solidFill>
                  <a:srgbClr val="FF0000"/>
                </a:solidFill>
              </a:rPr>
              <a:t>RAD (BIJELA I CRNA KOŠULJA, CRNI SAKO, CRNE CIPELE) UKOLIKO </a:t>
            </a:r>
            <a:r>
              <a:rPr lang="hr-HR" dirty="0" smtClean="0">
                <a:solidFill>
                  <a:srgbClr val="FF0000"/>
                </a:solidFill>
              </a:rPr>
              <a:t>NE BUDE UNIFORME  ZA VAS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PRAKTIČNU ODJEĆU (VIŠESLOJNU)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TOPLE ODJEĆE, KIŠOBRAN (ČESTO KIŠI)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OSOBNE HIGIJENSKE POTREBŠTINE </a:t>
            </a:r>
          </a:p>
          <a:p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50"/>
                </a:solidFill>
              </a:rPr>
              <a:t>ŠTO TREBATE PONIJETI</a:t>
            </a:r>
            <a:endParaRPr lang="hr-HR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42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U HOSTELU U CENTRU BERGAMA</a:t>
            </a:r>
          </a:p>
          <a:p>
            <a:pPr>
              <a:buFontTx/>
              <a:buChar char="-"/>
            </a:pP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U VIŠEKREVETNIM SOBAMA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(TROKREVETNE, ČETVEROKREVETNE)</a:t>
            </a:r>
          </a:p>
          <a:p>
            <a:pPr>
              <a:buFontTx/>
              <a:buChar char="-"/>
            </a:pP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HOSTEL IMA:</a:t>
            </a:r>
          </a:p>
          <a:p>
            <a:pPr>
              <a:buFontTx/>
              <a:buChar char="-"/>
            </a:pP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MOGUĆNOST PRANJA ROBE CIJENA </a:t>
            </a: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4 </a:t>
            </a: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EURA</a:t>
            </a:r>
          </a:p>
          <a:p>
            <a:pPr>
              <a:buFontTx/>
              <a:buChar char="-"/>
            </a:pP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BESPLATAN </a:t>
            </a: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WI-FI</a:t>
            </a:r>
          </a:p>
          <a:p>
            <a:pPr>
              <a:buFontTx/>
              <a:buChar char="-"/>
            </a:pP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BESPLATNO KORIŠTENJE BICIKALA</a:t>
            </a:r>
            <a:endParaRPr lang="hr-HR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PROSTORIJU ZA DRUŽENJE S TELEVIZIJOM</a:t>
            </a:r>
          </a:p>
          <a:p>
            <a:pPr>
              <a:buFontTx/>
              <a:buChar char="-"/>
            </a:pP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SEF NA RECEPCIJI ZA VRIJEDNE STVARI</a:t>
            </a:r>
            <a:endParaRPr lang="hr-HR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it-IT" sz="2800" b="1" u="sng" dirty="0">
                <a:solidFill>
                  <a:srgbClr val="7030A0"/>
                </a:solidFill>
                <a:ea typeface="Calibri"/>
                <a:cs typeface="Times New Roman"/>
                <a:hlinkClick r:id="rId2"/>
              </a:rPr>
              <a:t>https://www.centralhostelbg.com/home.htm</a:t>
            </a:r>
            <a:r>
              <a:rPr lang="it-IT" sz="2800" b="1" dirty="0">
                <a:solidFill>
                  <a:srgbClr val="7030A0"/>
                </a:solidFill>
                <a:ea typeface="Calibri"/>
                <a:cs typeface="Times New Roman"/>
              </a:rPr>
              <a:t> </a:t>
            </a:r>
            <a:endParaRPr lang="hr-HR" sz="28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3">
                    <a:lumMod val="75000"/>
                  </a:schemeClr>
                </a:solidFill>
              </a:rPr>
              <a:t>SMJEŠTAJ</a:t>
            </a:r>
            <a:endParaRPr lang="hr-HR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98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DORUČAK U HOSTELU</a:t>
            </a:r>
          </a:p>
          <a:p>
            <a:r>
              <a:rPr lang="hr-HR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LUNCH PAKET ZA RUČAK/KAD SU NA PRAKSI</a:t>
            </a:r>
          </a:p>
          <a:p>
            <a:r>
              <a:rPr lang="hr-HR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VEČERA</a:t>
            </a:r>
          </a:p>
          <a:p>
            <a:r>
              <a:rPr lang="hr-HR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SVI OBROCI SU ORGANIZIRANI U OBLIŽNJEM RESTORANU</a:t>
            </a:r>
          </a:p>
          <a:p>
            <a:pPr marL="68580" indent="0">
              <a:buNone/>
            </a:pPr>
            <a:endParaRPr lang="hr-HR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6"/>
                </a:solidFill>
              </a:rPr>
              <a:t>OBROCI</a:t>
            </a:r>
            <a:endParaRPr lang="hr-HR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07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BERGAMO JE PRILIČNO SIGURAN GRAD, ALI TREBA BITI OPREZAN, KRETATI SE UVIJEK U DRUŠTVU, IZBJEGAVATI SUMNJIVE KVARTOVE</a:t>
            </a:r>
          </a:p>
          <a:p>
            <a:r>
              <a:rPr lang="hr-HR" dirty="0" smtClean="0"/>
              <a:t>ČUVATI OSOBITO PUTOVNICU ILI OSOBNU ISKAZNICU, NOVAC, NAROČITO TIJEKOM PUTOVANJA</a:t>
            </a:r>
          </a:p>
          <a:p>
            <a:r>
              <a:rPr lang="hr-HR" dirty="0" smtClean="0"/>
              <a:t>OSTAVITI DOVOLJNO NOVACA ZA </a:t>
            </a:r>
            <a:r>
              <a:rPr lang="hr-HR" dirty="0" smtClean="0"/>
              <a:t> </a:t>
            </a:r>
            <a:r>
              <a:rPr lang="hr-HR" dirty="0" smtClean="0"/>
              <a:t>SVAKI </a:t>
            </a:r>
            <a:r>
              <a:rPr lang="hr-HR" dirty="0" smtClean="0"/>
              <a:t>SLUČAJ</a:t>
            </a:r>
            <a:endParaRPr lang="hr-HR" dirty="0" smtClean="0"/>
          </a:p>
          <a:p>
            <a:r>
              <a:rPr lang="hr-HR" dirty="0" smtClean="0"/>
              <a:t>RAZGOVARATI S RODITELJIMA O DOZVOLI NOĆNIH IZLAZAKA (NAROČITO MALOLJETNICI)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SIGURNOST UČENIKA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6726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PRISTOJNO PONAŠANJE (NE PREDSTAVLJATE SAMO SEBE, VEĆ ŠKOLU I HRVATSKU)</a:t>
            </a:r>
          </a:p>
          <a:p>
            <a:r>
              <a:rPr lang="hr-HR" dirty="0" smtClean="0"/>
              <a:t>BITI ODGOVORAN I POUZDAN, PRATITI STRUČNU PRAKSU POZORNO</a:t>
            </a:r>
          </a:p>
          <a:p>
            <a:r>
              <a:rPr lang="hr-HR" dirty="0" smtClean="0"/>
              <a:t>PISATI SVE (NAROČITO ONO ŠTO JE NEOPHODNO ZA DNEVNIK PRAKSE)</a:t>
            </a:r>
          </a:p>
          <a:p>
            <a:r>
              <a:rPr lang="hr-HR" dirty="0" smtClean="0"/>
              <a:t>NAPISATI EVALUACIJSKI UPITNIK </a:t>
            </a:r>
          </a:p>
          <a:p>
            <a:r>
              <a:rPr lang="hr-HR" dirty="0" smtClean="0"/>
              <a:t>NAPISATI PO POVRATKU </a:t>
            </a:r>
            <a:r>
              <a:rPr lang="hr-HR" dirty="0" smtClean="0"/>
              <a:t>FINALNO </a:t>
            </a:r>
            <a:r>
              <a:rPr lang="hr-HR" dirty="0" smtClean="0"/>
              <a:t>IZVJEŠĆE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VAŠE OBVEZE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3854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415</TotalTime>
  <Words>395</Words>
  <Application>Microsoft Office PowerPoint</Application>
  <PresentationFormat>Prikaz na zaslonu (4:3)</PresentationFormat>
  <Paragraphs>108</Paragraphs>
  <Slides>11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3" baseType="lpstr">
      <vt:lpstr>Gomilanje</vt:lpstr>
      <vt:lpstr>Picture</vt:lpstr>
      <vt:lpstr>„MEET – ITALY” PROJEKT ERASMUS +</vt:lpstr>
      <vt:lpstr>TROŠKOVI</vt:lpstr>
      <vt:lpstr>CILJEVI VET MOBILNOSTI</vt:lpstr>
      <vt:lpstr>PUTOVANJE ZADAR-BERGAMO BERGAMO-ZADAR</vt:lpstr>
      <vt:lpstr>ŠTO TREBATE PONIJETI</vt:lpstr>
      <vt:lpstr>SMJEŠTAJ</vt:lpstr>
      <vt:lpstr>OBROCI</vt:lpstr>
      <vt:lpstr>SIGURNOST UČENIKA</vt:lpstr>
      <vt:lpstr>VAŠE OBVEZE</vt:lpstr>
      <vt:lpstr>MJESTA STRUČNE PRAKSE</vt:lpstr>
      <vt:lpstr>DODATNE AKTIVNOSTI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„MEET – ITALY” PROJEKT ERASMUS +</dc:title>
  <dc:creator>KNJIŽNICA</dc:creator>
  <cp:lastModifiedBy>KNJIŽNICA</cp:lastModifiedBy>
  <cp:revision>32</cp:revision>
  <dcterms:created xsi:type="dcterms:W3CDTF">2016-09-12T16:59:30Z</dcterms:created>
  <dcterms:modified xsi:type="dcterms:W3CDTF">2016-11-04T11:17:16Z</dcterms:modified>
</cp:coreProperties>
</file>