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3"/>
  </p:notesMasterIdLst>
  <p:sldIdLst>
    <p:sldId id="256" r:id="rId3"/>
    <p:sldId id="275" r:id="rId4"/>
    <p:sldId id="262" r:id="rId5"/>
    <p:sldId id="257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63" r:id="rId21"/>
    <p:sldId id="278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3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841" autoAdjust="0"/>
  </p:normalViewPr>
  <p:slideViewPr>
    <p:cSldViewPr>
      <p:cViewPr varScale="1">
        <p:scale>
          <a:sx n="63" d="100"/>
          <a:sy n="63" d="100"/>
        </p:scale>
        <p:origin x="-17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D5732-A253-463D-8E03-7E91383D524C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46A4-528E-4273-88CD-B30E9577C8F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Ovdje je tlak zraka, na mjernoj postaji i razini mora.</a:t>
            </a:r>
          </a:p>
          <a:p>
            <a:endParaRPr lang="hr-HR" b="1" dirty="0" smtClean="0"/>
          </a:p>
          <a:p>
            <a:r>
              <a:rPr lang="hr-HR" b="1" dirty="0" smtClean="0"/>
              <a:t>Gotovo</a:t>
            </a:r>
            <a:r>
              <a:rPr lang="hr-HR" b="1" baseline="0" dirty="0" smtClean="0"/>
              <a:t> da se i ne razlikuju, jer je škola na nadmorskoj visini od 3 metra.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Ovdje je relativna vlažnost zraka.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Ovo su oblaci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Ovo su tragovi kondenzacije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err="1" smtClean="0"/>
              <a:t>Fenološka</a:t>
            </a:r>
            <a:r>
              <a:rPr lang="hr-HR" b="1" baseline="0" dirty="0" smtClean="0"/>
              <a:t> mjerenja, započeta prošle godine, nastavljamo i ove godine.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Ove godine se zima odužila, priroda kasni, pa i naša mjerenja.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/>
              <a:t>GLOBE podatke primjenjujemo</a:t>
            </a:r>
            <a:r>
              <a:rPr lang="hr-HR" b="1" baseline="0" dirty="0" smtClean="0"/>
              <a:t> u nastavnim predmetima, gdje god je to moguće.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Uglavnom  su to predmeti naših GLOBE voditelja,  profesorica Milene i </a:t>
            </a:r>
            <a:r>
              <a:rPr lang="hr-HR" b="1" baseline="0" dirty="0" err="1" smtClean="0"/>
              <a:t>Valerie</a:t>
            </a:r>
            <a:r>
              <a:rPr lang="hr-HR" b="1" baseline="0" dirty="0" smtClean="0"/>
              <a:t> </a:t>
            </a:r>
            <a:r>
              <a:rPr lang="hr-HR" b="1" baseline="0" dirty="0" err="1" smtClean="0"/>
              <a:t>i</a:t>
            </a:r>
            <a:r>
              <a:rPr lang="hr-HR" b="1" baseline="0" dirty="0" smtClean="0"/>
              <a:t> profesora Marka.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Za državnu smotru pripremamo projekt.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Nacrt projekta u digitalnom obliku predajemo ocjenjivačkom povjerenstvu.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U tijesnoj suradnji sa EKO-grupom naše škole, radili smo i još uvijek radimo na projektu ‘Smokva – kraljica Mediterana’.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baseline="0" dirty="0" smtClean="0"/>
              <a:t>O ovome projektu će biti riječi kasnije.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 ekolozima naše škole, nastavili smo i proširili prošlogodišnji projekt o pupanju smokve, nastojeći ga povezati sa našim</a:t>
            </a: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zanimanjem, turizmom i kulturno-povijesnom baštinom.</a:t>
            </a:r>
            <a:endParaRPr lang="hr-H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Istražili smo:</a:t>
            </a:r>
          </a:p>
          <a:p>
            <a:pPr lvl="0">
              <a:buFont typeface="Arial" pitchFamily="34" charset="0"/>
              <a:buChar char="•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kako se sade, uzgajaju i prerađuju smokve</a:t>
            </a:r>
          </a:p>
          <a:p>
            <a:pPr lvl="0">
              <a:buFont typeface="Arial" pitchFamily="34" charset="0"/>
              <a:buChar char="•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koja prehrambena i ljekovita svojstva imaju</a:t>
            </a:r>
          </a:p>
          <a:p>
            <a:pPr lvl="0">
              <a:buFont typeface="Arial" pitchFamily="34" charset="0"/>
              <a:buChar char="•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koliko su zastupljene na jelovnicima u restoranima našeg grada</a:t>
            </a:r>
          </a:p>
          <a:p>
            <a:pPr lvl="0">
              <a:buFont typeface="Arial" pitchFamily="34" charset="0"/>
              <a:buChar char="•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koliki su poticaji države za uzgoj smokava</a:t>
            </a:r>
          </a:p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Školski EKO-projekt nagrađen trećom nagradom na natječaju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Novog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Rijeke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izbor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najboljeg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š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kolskog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eko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projekta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Nakon</a:t>
            </a: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istraživanja prišlo se i izdavanju knjige recepata jela i slastica od smokve, koja će biti predstavljena na ovogodišnjim danima zadarske županije.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Dođite!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Obilježavamo zajednički značajnije datume 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Prikupljamo, prodajemo stari papir. Recikliramo ga i izrađujemo ukrasne predmete, te ih prodajemo, a novac koristimo u humanitarne svrhe.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Štedimo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Uređujemo okoliš škole i lokalne zajednice.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400" b="1" dirty="0" smtClean="0"/>
              <a:t>Na razini škole</a:t>
            </a:r>
            <a:r>
              <a:rPr lang="hr-HR" b="1" dirty="0" smtClean="0"/>
              <a:t>,</a:t>
            </a:r>
            <a:r>
              <a:rPr lang="hr-HR" b="1" baseline="0" dirty="0" smtClean="0"/>
              <a:t> među učenicima i nastavnicima, GLOBE program promoviramo:</a:t>
            </a:r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emitiranjem raznih prezentacija i filmova preko velikih TV ekrana u holu prizemlja i kata škole, u vrijeme odmora i između dvije smjene</a:t>
            </a:r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na sjednicama nastavničkog i </a:t>
            </a:r>
            <a:r>
              <a:rPr lang="hr-HR" b="1" baseline="0" dirty="0" err="1" smtClean="0"/>
              <a:t>rarednih</a:t>
            </a:r>
            <a:r>
              <a:rPr lang="hr-HR" b="1" baseline="0" dirty="0" smtClean="0"/>
              <a:t> vijeća</a:t>
            </a:r>
          </a:p>
          <a:p>
            <a:pPr>
              <a:buFont typeface="Arial" pitchFamily="34" charset="0"/>
              <a:buNone/>
            </a:pPr>
            <a:endParaRPr lang="hr-HR" b="1" baseline="0" dirty="0" smtClean="0"/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sudjelujući u raznim projektima na razini škole, zajedno sa našim EKO </a:t>
            </a:r>
            <a:r>
              <a:rPr lang="hr-HR" b="1" baseline="0" dirty="0" err="1" smtClean="0"/>
              <a:t>lozima</a:t>
            </a:r>
            <a:r>
              <a:rPr lang="hr-HR" b="1" baseline="0" dirty="0" smtClean="0"/>
              <a:t> i volonterima</a:t>
            </a:r>
          </a:p>
          <a:p>
            <a:pPr lvl="1">
              <a:buFont typeface="Arial" pitchFamily="34" charset="0"/>
              <a:buChar char="•"/>
            </a:pPr>
            <a:r>
              <a:rPr lang="hr-HR" b="1" baseline="0" dirty="0" smtClean="0"/>
              <a:t>Prijavili smo se na natječaj Zdrave prehrane, koji organizira udruga Lijepa naša i firma DM, za nagradu od 5000 kuna</a:t>
            </a:r>
          </a:p>
          <a:p>
            <a:pPr lvl="1">
              <a:buFont typeface="Arial" pitchFamily="34" charset="0"/>
              <a:buChar char="•"/>
            </a:pPr>
            <a:r>
              <a:rPr lang="hr-HR" b="1" baseline="0" dirty="0" smtClean="0"/>
              <a:t>Kao volonteri sudjelujemo u prikupljanju pomoći za djecu Afrike, za Vukovar, za starije i nemoćne osobe</a:t>
            </a:r>
          </a:p>
          <a:p>
            <a:pPr>
              <a:buFont typeface="Arial" pitchFamily="34" charset="0"/>
              <a:buNone/>
            </a:pPr>
            <a:endParaRPr lang="hr-HR" b="1" baseline="0" dirty="0" smtClean="0"/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najznačajniju promociju u lokalnoj zajednici ostvarili smo u pripremi za državnu Smotru i nakon nje, u čemu su nam pomogli razni mediji</a:t>
            </a:r>
          </a:p>
          <a:p>
            <a:pPr>
              <a:buFont typeface="Arial" pitchFamily="34" charset="0"/>
              <a:buNone/>
            </a:pPr>
            <a:endParaRPr lang="hr-HR" baseline="0" dirty="0" smtClean="0"/>
          </a:p>
          <a:p>
            <a:pPr>
              <a:buFont typeface="Arial" pitchFamily="34" charset="0"/>
              <a:buNone/>
            </a:pPr>
            <a:endParaRPr lang="hr-HR" baseline="0" dirty="0" smtClean="0"/>
          </a:p>
          <a:p>
            <a:pPr>
              <a:buFont typeface="Arial" pitchFamily="34" charset="0"/>
              <a:buNone/>
            </a:pPr>
            <a:endParaRPr lang="hr-HR" baseline="0" dirty="0" smtClean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hr-HR" b="1" baseline="0" dirty="0" smtClean="0"/>
              <a:t>Ove smo godine </a:t>
            </a:r>
            <a:r>
              <a:rPr lang="hr-HR" b="1" baseline="0" dirty="0" err="1" smtClean="0"/>
              <a:t>primjenili</a:t>
            </a:r>
            <a:r>
              <a:rPr lang="hr-HR" b="1" baseline="0" dirty="0" smtClean="0"/>
              <a:t> neka </a:t>
            </a:r>
            <a:r>
              <a:rPr lang="hr-HR" sz="1600" b="1" baseline="0" dirty="0" smtClean="0"/>
              <a:t>organizacijska rješenja</a:t>
            </a:r>
            <a:r>
              <a:rPr lang="hr-HR" b="1" baseline="0" dirty="0" smtClean="0"/>
              <a:t>, koja su se pokazala uspješnim:</a:t>
            </a:r>
          </a:p>
          <a:p>
            <a:pPr>
              <a:buFont typeface="Arial" pitchFamily="34" charset="0"/>
              <a:buChar char="•"/>
            </a:pPr>
            <a:r>
              <a:rPr lang="hr-HR" b="1" dirty="0" smtClean="0"/>
              <a:t> </a:t>
            </a:r>
            <a:r>
              <a:rPr lang="hr-HR" b="1" dirty="0" err="1" smtClean="0"/>
              <a:t>izrasliji</a:t>
            </a:r>
            <a:r>
              <a:rPr lang="hr-HR" b="1" dirty="0" smtClean="0"/>
              <a:t> (da ne kažem stariji) učenici su</a:t>
            </a:r>
            <a:r>
              <a:rPr lang="hr-HR" b="1" baseline="0" dirty="0" smtClean="0"/>
              <a:t> obučavali nas početnike; </a:t>
            </a:r>
          </a:p>
          <a:p>
            <a:pPr lvl="1">
              <a:buFont typeface="Arial" pitchFamily="34" charset="0"/>
              <a:buNone/>
            </a:pPr>
            <a:r>
              <a:rPr lang="hr-HR" b="1" baseline="0" dirty="0" smtClean="0"/>
              <a:t>konkretno nas trojicu su obučavale Barbara, Petra i Franka, sudionice prošlogodišnje državne smotre</a:t>
            </a:r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</a:t>
            </a:r>
            <a:r>
              <a:rPr lang="hr-HR" b="1" baseline="0" dirty="0" err="1" smtClean="0"/>
              <a:t>izrasliji</a:t>
            </a:r>
            <a:r>
              <a:rPr lang="hr-HR" b="1" baseline="0" dirty="0" smtClean="0"/>
              <a:t> </a:t>
            </a:r>
            <a:r>
              <a:rPr lang="hr-HR" b="1" baseline="0" dirty="0" err="1" smtClean="0"/>
              <a:t>GLOBovci</a:t>
            </a:r>
            <a:r>
              <a:rPr lang="hr-HR" b="1" baseline="0" dirty="0" smtClean="0"/>
              <a:t> sudjeluju u raznim projektima, ekološkim i volonterskim akcijama, natječajima i slično, a mi </a:t>
            </a:r>
            <a:r>
              <a:rPr lang="hr-HR" b="1" baseline="0" dirty="0" err="1" smtClean="0"/>
              <a:t>prvaši</a:t>
            </a:r>
            <a:r>
              <a:rPr lang="hr-HR" b="1" baseline="0" dirty="0" smtClean="0"/>
              <a:t> 	smo ‘</a:t>
            </a:r>
            <a:r>
              <a:rPr lang="hr-HR" b="1" baseline="0" dirty="0" err="1" smtClean="0"/>
              <a:t>fizikalci</a:t>
            </a:r>
            <a:r>
              <a:rPr lang="hr-HR" b="1" baseline="0" dirty="0" smtClean="0"/>
              <a:t>’, mi se više bavimo mjerenjima, unosom podataka, i slično</a:t>
            </a:r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mjerenja vršimo u onoj smjeni koja je taj tjedan ujutro; tako, jedan tjedan mjerimo, a drugi odmaramo</a:t>
            </a:r>
          </a:p>
          <a:p>
            <a:pPr>
              <a:buFont typeface="Arial" pitchFamily="34" charset="0"/>
              <a:buChar char="•"/>
            </a:pPr>
            <a:r>
              <a:rPr lang="hr-HR" b="1" baseline="0" dirty="0" smtClean="0"/>
              <a:t> neradnim danima i blagdanima mjerenja vrše učenici koji stanuju bliže školi, a radnim danima, u vrijeme nastave oni koji putuju iz daljega (blago njima)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I,</a:t>
            </a:r>
            <a:r>
              <a:rPr lang="hr-HR" baseline="0" dirty="0" smtClean="0"/>
              <a:t> na kraju …….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000" b="1" dirty="0" smtClean="0"/>
              <a:t>Dobar dan!</a:t>
            </a:r>
          </a:p>
          <a:p>
            <a:r>
              <a:rPr lang="hr-HR" sz="2000" b="1" dirty="0" smtClean="0"/>
              <a:t>Ja sam Šime, ovo je Filip, a za računalom je </a:t>
            </a:r>
            <a:r>
              <a:rPr lang="hr-HR" sz="2000" b="1" dirty="0" err="1" smtClean="0"/>
              <a:t>Tiziano</a:t>
            </a:r>
            <a:r>
              <a:rPr lang="hr-HR" sz="2000" b="1" dirty="0" smtClean="0"/>
              <a:t>.</a:t>
            </a:r>
            <a:endParaRPr lang="hr-HR" sz="2000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Doviđenja</a:t>
            </a:r>
            <a:r>
              <a:rPr lang="hr-HR" baseline="0" dirty="0" smtClean="0"/>
              <a:t> </a:t>
            </a:r>
            <a:r>
              <a:rPr lang="hr-HR" baseline="0" smtClean="0"/>
              <a:t>u Čakovcu!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400" b="1" dirty="0" smtClean="0"/>
              <a:t>Hotelijersko-turistička i ugostiteljska škola u Zadru školuje učenike:</a:t>
            </a:r>
          </a:p>
          <a:p>
            <a:pPr lvl="1">
              <a:buFont typeface="Arial" pitchFamily="34" charset="0"/>
              <a:buChar char="•"/>
            </a:pPr>
            <a:r>
              <a:rPr lang="hr-HR" sz="1400" b="1" dirty="0" smtClean="0"/>
              <a:t> u 4 – godišnjem programu</a:t>
            </a:r>
            <a:r>
              <a:rPr lang="hr-HR" sz="1400" b="1" baseline="0" dirty="0" smtClean="0"/>
              <a:t> za zanimanja:</a:t>
            </a:r>
          </a:p>
          <a:p>
            <a:pPr lvl="2">
              <a:buFont typeface="Arial" pitchFamily="34" charset="0"/>
              <a:buChar char="•"/>
            </a:pPr>
            <a:r>
              <a:rPr lang="hr-HR" sz="1400" b="1" baseline="0" dirty="0" smtClean="0"/>
              <a:t> hotelijersko-turistički tehničar i</a:t>
            </a:r>
          </a:p>
          <a:p>
            <a:pPr lvl="2">
              <a:buFont typeface="Arial" pitchFamily="34" charset="0"/>
              <a:buChar char="•"/>
            </a:pPr>
            <a:r>
              <a:rPr lang="hr-HR" sz="1400" b="1" baseline="0" dirty="0" smtClean="0"/>
              <a:t> turističko-hotelijerski komercijalist</a:t>
            </a:r>
          </a:p>
          <a:p>
            <a:pPr lvl="1">
              <a:buFont typeface="Arial" pitchFamily="34" charset="0"/>
              <a:buChar char="•"/>
            </a:pPr>
            <a:r>
              <a:rPr lang="hr-HR" sz="1400" b="1" dirty="0" smtClean="0"/>
              <a:t> a u 3 – godišnjem programu za zanimanja:</a:t>
            </a:r>
          </a:p>
          <a:p>
            <a:pPr lvl="2">
              <a:buFont typeface="Arial" pitchFamily="34" charset="0"/>
              <a:buChar char="•"/>
            </a:pPr>
            <a:r>
              <a:rPr lang="hr-HR" sz="1400" b="1" dirty="0" smtClean="0"/>
              <a:t> kuhar</a:t>
            </a:r>
          </a:p>
          <a:p>
            <a:pPr lvl="2">
              <a:buFont typeface="Arial" pitchFamily="34" charset="0"/>
              <a:buChar char="•"/>
            </a:pPr>
            <a:r>
              <a:rPr lang="hr-HR" sz="1400" b="1" dirty="0" smtClean="0"/>
              <a:t> konobar</a:t>
            </a:r>
          </a:p>
          <a:p>
            <a:pPr lvl="2">
              <a:buFont typeface="Arial" pitchFamily="34" charset="0"/>
              <a:buChar char="•"/>
            </a:pPr>
            <a:r>
              <a:rPr lang="hr-HR" sz="1400" b="1" dirty="0" smtClean="0"/>
              <a:t> pomoćni</a:t>
            </a:r>
            <a:r>
              <a:rPr lang="hr-HR" sz="1400" b="1" baseline="0" dirty="0" smtClean="0"/>
              <a:t> kuhar, slastičar i konobar</a:t>
            </a:r>
          </a:p>
          <a:p>
            <a:pPr lvl="0">
              <a:buFont typeface="Arial" pitchFamily="34" charset="0"/>
              <a:buNone/>
            </a:pPr>
            <a:r>
              <a:rPr lang="hr-HR" sz="1400" b="1" dirty="0" smtClean="0"/>
              <a:t>Škola broji 600 učenika, svrstanih u 26 razrednih</a:t>
            </a:r>
            <a:r>
              <a:rPr lang="hr-HR" sz="1400" b="1" baseline="0" dirty="0" smtClean="0"/>
              <a:t> odjela i svakodnevno radi u dvije smjene.</a:t>
            </a:r>
            <a:endParaRPr lang="hr-HR" sz="1400" b="1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Što smo postigli</a:t>
            </a:r>
            <a:r>
              <a:rPr lang="hr-HR" b="1" baseline="0" dirty="0" smtClean="0"/>
              <a:t> u GLOBE programu?</a:t>
            </a:r>
            <a:endParaRPr lang="hr-HR" b="1" dirty="0" smtClean="0"/>
          </a:p>
          <a:p>
            <a:r>
              <a:rPr lang="hr-HR" b="1" dirty="0" smtClean="0"/>
              <a:t>U GLOBE programu smo od 1997. godine. Naravno, škola , a ne mi. Mi smo se tada tek učili hodati.</a:t>
            </a:r>
          </a:p>
          <a:p>
            <a:r>
              <a:rPr lang="hr-HR" b="1" dirty="0" smtClean="0"/>
              <a:t>Dakle, punih 14 godina. Naravno, škola , a ne mi.</a:t>
            </a:r>
          </a:p>
          <a:p>
            <a:r>
              <a:rPr lang="hr-HR" b="1" dirty="0" smtClean="0"/>
              <a:t>Do sada smo u GLOBE bazu poslali 23 </a:t>
            </a:r>
            <a:r>
              <a:rPr lang="hr-HR" b="1" smtClean="0"/>
              <a:t>721 podatak.</a:t>
            </a:r>
          </a:p>
          <a:p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Već 7 godina naša škola je regionalni GLOBE centar</a:t>
            </a:r>
            <a:r>
              <a:rPr lang="hr-HR" b="1" baseline="0" dirty="0" smtClean="0"/>
              <a:t> za 4 dalmatinske županije.</a:t>
            </a:r>
            <a:endParaRPr lang="hr-HR" b="1" dirty="0" smtClean="0"/>
          </a:p>
          <a:p>
            <a:r>
              <a:rPr lang="hr-HR" b="1" dirty="0" smtClean="0"/>
              <a:t>Imamo na </a:t>
            </a:r>
            <a:r>
              <a:rPr lang="hr-HR" b="1" dirty="0" err="1" smtClean="0"/>
              <a:t>CARNet</a:t>
            </a:r>
            <a:r>
              <a:rPr lang="hr-HR" b="1" dirty="0" smtClean="0"/>
              <a:t>-u</a:t>
            </a:r>
            <a:r>
              <a:rPr lang="hr-HR" b="1" baseline="0" dirty="0" smtClean="0"/>
              <a:t> i web stranice regionalnog centra. </a:t>
            </a:r>
          </a:p>
          <a:p>
            <a:r>
              <a:rPr lang="hr-HR" b="1" baseline="0" dirty="0" smtClean="0"/>
              <a:t>Malo smo zanemarili njihovo ažuriranje u posljednje vrijeme, ali ćemo ih obnoviti.</a:t>
            </a:r>
          </a:p>
          <a:p>
            <a:endParaRPr lang="hr-HR" b="1" baseline="0" dirty="0" smtClean="0"/>
          </a:p>
          <a:p>
            <a:r>
              <a:rPr lang="hr-HR" b="1" baseline="0" dirty="0" smtClean="0"/>
              <a:t>Sudjelovali smo u organizaciji i realizaciji stručnih skupova GLOBE voditelja. </a:t>
            </a:r>
          </a:p>
          <a:p>
            <a:r>
              <a:rPr lang="hr-HR" b="1" baseline="0" dirty="0" smtClean="0"/>
              <a:t>Jednome od takvih skupova domaćin je bila osnovna škola kraljice Jelene u Solinu, naš današnji domaćin.</a:t>
            </a:r>
          </a:p>
          <a:p>
            <a:endParaRPr lang="hr-HR" b="1" baseline="0" dirty="0" smtClean="0"/>
          </a:p>
          <a:p>
            <a:r>
              <a:rPr lang="hr-HR" b="1" baseline="0" dirty="0" smtClean="0"/>
              <a:t>Organizirali smo i bili domaćini na prve tri </a:t>
            </a:r>
            <a:r>
              <a:rPr lang="hr-HR" b="1" baseline="0" dirty="0" err="1" smtClean="0"/>
              <a:t>mž</a:t>
            </a:r>
            <a:r>
              <a:rPr lang="hr-HR" b="1" baseline="0" dirty="0" smtClean="0"/>
              <a:t> Smotre GLOBE škola Dalmacije, od 2005 – 2007. godine.</a:t>
            </a:r>
          </a:p>
          <a:p>
            <a:r>
              <a:rPr lang="hr-HR" b="1" baseline="0" dirty="0" smtClean="0"/>
              <a:t>Sudjelovali smo u organizaciji slijedeće četiri </a:t>
            </a:r>
            <a:r>
              <a:rPr lang="hr-HR" b="1" baseline="0" dirty="0" err="1" smtClean="0"/>
              <a:t>mž</a:t>
            </a:r>
            <a:r>
              <a:rPr lang="hr-HR" b="1" baseline="0" dirty="0" smtClean="0"/>
              <a:t> Smotre sa domaćinima: OŠ u Tisnom 2008, OŠ u </a:t>
            </a:r>
            <a:r>
              <a:rPr lang="hr-HR" b="1" baseline="0" dirty="0" err="1" smtClean="0"/>
              <a:t>Privlaci</a:t>
            </a:r>
            <a:r>
              <a:rPr lang="hr-HR" b="1" baseline="0" dirty="0" smtClean="0"/>
              <a:t> 2009, SŠ u Gračacu 2010. i ove godine OŠ u Solinu.</a:t>
            </a:r>
          </a:p>
          <a:p>
            <a:endParaRPr lang="hr-HR" b="1" baseline="0" dirty="0" smtClean="0"/>
          </a:p>
          <a:p>
            <a:r>
              <a:rPr lang="hr-HR" b="1" baseline="0" dirty="0" smtClean="0"/>
              <a:t>Sudjelovali smo na državnim smotrama  -</a:t>
            </a:r>
            <a:r>
              <a:rPr lang="hr-HR" b="1" baseline="0" dirty="0" smtClean="0">
                <a:sym typeface="Wingdings" pitchFamily="2" charset="2"/>
              </a:rPr>
              <a:t> poseban slajd</a:t>
            </a:r>
            <a:endParaRPr lang="hr-HR" b="1" baseline="0" dirty="0" smtClean="0"/>
          </a:p>
          <a:p>
            <a:endParaRPr lang="hr-HR" b="1" baseline="0" dirty="0" smtClean="0"/>
          </a:p>
          <a:p>
            <a:r>
              <a:rPr lang="hr-HR" b="1" baseline="0" dirty="0" smtClean="0"/>
              <a:t>Sudjelovali smo na II. Svjetskoj Smotri GLOBE škola -</a:t>
            </a:r>
            <a:r>
              <a:rPr lang="hr-HR" b="1" baseline="0" dirty="0" smtClean="0">
                <a:sym typeface="Wingdings" pitchFamily="2" charset="2"/>
              </a:rPr>
              <a:t> poseban slajd</a:t>
            </a:r>
          </a:p>
          <a:p>
            <a:endParaRPr lang="hr-HR" b="1" baseline="0" dirty="0" smtClean="0">
              <a:sym typeface="Wingdings" pitchFamily="2" charset="2"/>
            </a:endParaRPr>
          </a:p>
          <a:p>
            <a:r>
              <a:rPr lang="hr-HR" b="1" baseline="0" dirty="0" smtClean="0">
                <a:sym typeface="Wingdings" pitchFamily="2" charset="2"/>
              </a:rPr>
              <a:t>Domaćinstvo na XIII. Smotri GLOBE škola RH </a:t>
            </a:r>
            <a:r>
              <a:rPr lang="hr-HR" b="1" baseline="0" dirty="0" smtClean="0"/>
              <a:t>-</a:t>
            </a:r>
            <a:r>
              <a:rPr lang="hr-HR" b="1" baseline="0" dirty="0" smtClean="0">
                <a:sym typeface="Wingdings" pitchFamily="2" charset="2"/>
              </a:rPr>
              <a:t> poseban slajd</a:t>
            </a:r>
            <a:endParaRPr lang="hr-HR" b="1" baseline="0" dirty="0" smtClean="0"/>
          </a:p>
          <a:p>
            <a:endParaRPr lang="hr-HR" baseline="0" dirty="0" smtClean="0"/>
          </a:p>
          <a:p>
            <a:endParaRPr lang="hr-HR" baseline="0" dirty="0" smtClean="0"/>
          </a:p>
          <a:p>
            <a:endParaRPr lang="hr-HR" baseline="0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baseline="0" dirty="0" smtClean="0"/>
              <a:t>Sudjelovali smo na svim državnim smotrama GLOBE škola Hrvatske, od prve 1998. godine u Zagrebu, pa redom; u Opatiji, Labinu, Šibeniku, Stubičkim Toplicama, Šibeniku,</a:t>
            </a:r>
          </a:p>
          <a:p>
            <a:r>
              <a:rPr lang="hr-HR" b="1" baseline="0" dirty="0" smtClean="0"/>
              <a:t>Daruvaru, Varaždinu, Crikvenici, Malom Lošinju, Murteru, </a:t>
            </a:r>
            <a:r>
              <a:rPr lang="hr-HR" b="1" baseline="0" dirty="0" err="1" smtClean="0"/>
              <a:t>Preku</a:t>
            </a:r>
            <a:r>
              <a:rPr lang="hr-HR" b="1" baseline="0" dirty="0" smtClean="0"/>
              <a:t> do prošle godine u Zadru, gdje smo bili domaćini.</a:t>
            </a:r>
          </a:p>
          <a:p>
            <a:r>
              <a:rPr lang="hr-HR" b="1" baseline="0" dirty="0" smtClean="0"/>
              <a:t>Na redu je Čakovec, ali pod upitnikom. </a:t>
            </a:r>
          </a:p>
          <a:p>
            <a:endParaRPr lang="hr-HR" b="1" baseline="0" dirty="0" smtClean="0"/>
          </a:p>
          <a:p>
            <a:r>
              <a:rPr lang="hr-HR" b="1" baseline="0" dirty="0" smtClean="0"/>
              <a:t>Želim svima da se tamo vidimo!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Uspješno smo sudjelovali i na II. svjetskoj Smotri,</a:t>
            </a:r>
            <a:r>
              <a:rPr lang="hr-HR" b="1" baseline="0" dirty="0" smtClean="0"/>
              <a:t> uz 400 sudionika iz 23 zemlje sa svih kontinenata</a:t>
            </a:r>
            <a:endParaRPr lang="hr-HR" b="1" dirty="0" smtClean="0"/>
          </a:p>
          <a:p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Prikazali smo rezultate učeničkog istraživanja na temu:</a:t>
            </a:r>
          </a:p>
          <a:p>
            <a:r>
              <a:rPr lang="hr-HR" b="1" dirty="0" smtClean="0"/>
              <a:t>Međuovisnost temperature zraka na 44. paraleli sjeverne geografske širine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b="1" dirty="0" smtClean="0"/>
          </a:p>
          <a:p>
            <a:r>
              <a:rPr lang="hr-HR" b="1" dirty="0" smtClean="0"/>
              <a:t>Dok gledamo ove fotografije prisjetimo se da su tri, ovdje nazočne,</a:t>
            </a:r>
            <a:r>
              <a:rPr lang="hr-HR" b="1" baseline="0" dirty="0" smtClean="0"/>
              <a:t> osnovne škole osvojile priznanja na ovoj Smotri:</a:t>
            </a:r>
          </a:p>
          <a:p>
            <a:pPr>
              <a:buFont typeface="Arial" pitchFamily="34" charset="0"/>
              <a:buChar char="•"/>
            </a:pPr>
            <a:r>
              <a:rPr lang="hr-HR" b="1" dirty="0" smtClean="0"/>
              <a:t> OŠ iz </a:t>
            </a:r>
            <a:r>
              <a:rPr lang="hr-HR" b="1" dirty="0" err="1" smtClean="0"/>
              <a:t>Tisnog</a:t>
            </a:r>
            <a:r>
              <a:rPr lang="hr-HR" b="1" dirty="0" smtClean="0"/>
              <a:t> – diplomu za iznimno uspješan projekt</a:t>
            </a:r>
          </a:p>
          <a:p>
            <a:pPr>
              <a:buFont typeface="Arial" pitchFamily="34" charset="0"/>
              <a:buChar char="•"/>
            </a:pPr>
            <a:r>
              <a:rPr lang="hr-HR" b="1" dirty="0" smtClean="0"/>
              <a:t> OŠ Zadarski otoci – za postignuća u ostvarivanju GLOBE programa</a:t>
            </a:r>
          </a:p>
          <a:p>
            <a:pPr>
              <a:buFont typeface="Arial" pitchFamily="34" charset="0"/>
              <a:buChar char="•"/>
            </a:pPr>
            <a:r>
              <a:rPr lang="hr-HR" b="1" dirty="0" smtClean="0"/>
              <a:t> OŠ iz Solina,</a:t>
            </a:r>
            <a:r>
              <a:rPr lang="hr-HR" b="1" baseline="0" dirty="0" smtClean="0"/>
              <a:t> naš današnji domaćin – za najmlađu i najhrabriju ekipu (sva tri člana su bila iz 3. razreda)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/>
              <a:t>A, što smo postigli ove godine?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/>
              <a:t>Redovito provodimo sva tri osnovna atmosferska mjerenja:</a:t>
            </a:r>
            <a:r>
              <a:rPr lang="hr-HR" b="1" baseline="0" dirty="0" smtClean="0"/>
              <a:t> temperatura, oblaci i padaline;</a:t>
            </a:r>
            <a:endParaRPr lang="hr-HR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 smtClean="0"/>
              <a:t>i dva </a:t>
            </a:r>
            <a:r>
              <a:rPr lang="hr-HR" b="1" dirty="0" err="1" smtClean="0"/>
              <a:t>tzv</a:t>
            </a:r>
            <a:r>
              <a:rPr lang="hr-HR" b="1" dirty="0" smtClean="0"/>
              <a:t>. dodatna mjerenja:</a:t>
            </a:r>
            <a:r>
              <a:rPr lang="hr-HR" b="1" baseline="0" dirty="0" smtClean="0"/>
              <a:t> tlak i vlagu zraka.</a:t>
            </a:r>
            <a:endParaRPr lang="hr-HR" b="1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Zahvaljujući dobroj organizaciji, ostvarili smo puni kontinuitet atmosferskih mjerenja.</a:t>
            </a:r>
          </a:p>
          <a:p>
            <a:endParaRPr lang="hr-HR" b="1" dirty="0" smtClean="0"/>
          </a:p>
          <a:p>
            <a:r>
              <a:rPr lang="hr-HR" b="1" dirty="0" smtClean="0"/>
              <a:t>Ovdje vidite mjerenja temperature zraka.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46A4-528E-4273-88CD-B30E9577C8FC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FC172-B233-4AF5-9F20-4E14512A7BE4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6ABA-B30B-49A6-9643-41874600C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E0B30A-725C-4077-888D-DF36C624F735}" type="datetimeFigureOut">
              <a:rPr lang="hr-HR" smtClean="0"/>
              <a:pPr/>
              <a:t>20.4.2011.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04ABC5-BBD1-4A21-BB90-868BBAC54EF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hyperlink" Target="Knjiga%20recepata.do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.carnet.hr/globe-jug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slide" Target="slide4.xml"/><Relationship Id="rId4" Type="http://schemas.openxmlformats.org/officeDocument/2006/relationships/hyperlink" Target="http://www.vnovak.hr/globe/gle_hrv.ht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7664" y="5445224"/>
            <a:ext cx="6172200" cy="653458"/>
          </a:xfrm>
        </p:spPr>
        <p:txBody>
          <a:bodyPr/>
          <a:lstStyle/>
          <a:p>
            <a:pPr algn="ctr"/>
            <a:r>
              <a:rPr lang="hr-HR" dirty="0" smtClean="0"/>
              <a:t>GLOBE program u HTUŠ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47664" y="6093296"/>
            <a:ext cx="6172200" cy="36989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r-HR" dirty="0" smtClean="0"/>
              <a:t>Solin, 2011.</a:t>
            </a:r>
            <a:endParaRPr lang="hr-HR" dirty="0"/>
          </a:p>
        </p:txBody>
      </p:sp>
      <p:pic>
        <p:nvPicPr>
          <p:cNvPr id="5" name="Slika 4" descr="New Picture (6).bmp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619672" y="332656"/>
            <a:ext cx="5969185" cy="4511679"/>
          </a:xfrm>
          <a:prstGeom prst="rect">
            <a:avLst/>
          </a:prstGeom>
          <a:effectLst>
            <a:outerShdw dist="50800" sx="1000" sy="1000" algn="ctr" rotWithShape="0">
              <a:schemeClr val="accent1">
                <a:lumMod val="20000"/>
                <a:lumOff val="8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39552" y="119675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Kontinuitet atmosferskih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83568" y="1628800"/>
            <a:ext cx="117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Tlak zraka</a:t>
            </a:r>
            <a:endParaRPr lang="hr-HR" dirty="0"/>
          </a:p>
        </p:txBody>
      </p:sp>
      <p:pic>
        <p:nvPicPr>
          <p:cNvPr id="7" name="Slika 6" descr="Tla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844824"/>
            <a:ext cx="6858000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39552" y="119675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Kontinuitet atmosferskih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83568" y="1628800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Vlaga u zraku</a:t>
            </a:r>
            <a:endParaRPr lang="hr-HR" dirty="0"/>
          </a:p>
        </p:txBody>
      </p:sp>
      <p:pic>
        <p:nvPicPr>
          <p:cNvPr id="8" name="Slika 7" descr="Vlag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348880"/>
            <a:ext cx="68580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39552" y="119675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Kontinuitet atmosferskih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83568" y="16288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Oblaci</a:t>
            </a:r>
            <a:endParaRPr lang="hr-HR" dirty="0"/>
          </a:p>
        </p:txBody>
      </p:sp>
      <p:pic>
        <p:nvPicPr>
          <p:cNvPr id="7" name="Slika 6" descr="Oblac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420888"/>
            <a:ext cx="68580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39552" y="119675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Kontinuitet atmosferskih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83568" y="1628800"/>
            <a:ext cx="220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Tragovi kondenzacije</a:t>
            </a:r>
            <a:endParaRPr lang="hr-HR" dirty="0"/>
          </a:p>
        </p:txBody>
      </p:sp>
      <p:pic>
        <p:nvPicPr>
          <p:cNvPr id="8" name="Slika 7" descr="Tragovi_kon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348880"/>
            <a:ext cx="68580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95536" y="126876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/>
              <a:t>Fenološka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971600" y="17728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Pupanje smokve</a:t>
            </a:r>
          </a:p>
        </p:txBody>
      </p:sp>
      <p:pic>
        <p:nvPicPr>
          <p:cNvPr id="8" name="Slika 7" descr="Smokva_novilis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916832"/>
            <a:ext cx="4081868" cy="4475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1043608" y="162880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U nastavi predmeta: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467544" y="119675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2. Korištenje podataka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1187624" y="414908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Projekti: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2915816" y="2132856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Biologija i higijena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Biologija s ekologijom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Geografija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Poznavanje robe i prehrana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Informatika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Maturski radovi</a:t>
            </a:r>
            <a:endParaRPr lang="hr-HR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0" y="46531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Projekt za državnu smotru:</a:t>
            </a:r>
          </a:p>
          <a:p>
            <a:pPr lvl="1">
              <a:buFont typeface="Wingdings" pitchFamily="2" charset="2"/>
              <a:buChar char="Ø"/>
            </a:pPr>
            <a:r>
              <a:rPr lang="hr-HR" dirty="0" smtClean="0">
                <a:solidFill>
                  <a:srgbClr val="C00000"/>
                </a:solidFill>
              </a:rPr>
              <a:t>Primjena GLOBE podataka u objašnjavanju pojmova astronomskog i meteorološkog početka godišnjih doba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Projekt sa EKO-školom HTUŠ:</a:t>
            </a:r>
          </a:p>
          <a:p>
            <a:pPr lvl="1">
              <a:buFont typeface="Wingdings" pitchFamily="2" charset="2"/>
              <a:buChar char="Ø"/>
            </a:pPr>
            <a:r>
              <a:rPr lang="hr-HR" dirty="0" smtClean="0">
                <a:solidFill>
                  <a:srgbClr val="C00000"/>
                </a:solidFill>
              </a:rPr>
              <a:t>Smokva-kraljica Mediterana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899592" y="162880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Ekološke akcije GLOBE grupe: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467544" y="119675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3. Organizacija i aktivnosti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1403648" y="2060848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err="1" smtClean="0"/>
              <a:t>Globovci</a:t>
            </a:r>
            <a:r>
              <a:rPr lang="hr-HR" dirty="0" smtClean="0"/>
              <a:t> su i Ekolozi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Zajedničko obilježavanje Dana: planeta Zemlje, voda, meteorologije, …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Prikupljanje, recikliranje i prodaja starog papira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Racionalizacija potrošnje vode i električne energije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Uređenje okoliša</a:t>
            </a:r>
          </a:p>
        </p:txBody>
      </p:sp>
      <p:pic>
        <p:nvPicPr>
          <p:cNvPr id="15" name="Slika 14" descr="Smokva_novili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501008"/>
            <a:ext cx="2248938" cy="3356992"/>
          </a:xfrm>
          <a:prstGeom prst="rect">
            <a:avLst/>
          </a:prstGeom>
        </p:spPr>
      </p:pic>
      <p:pic>
        <p:nvPicPr>
          <p:cNvPr id="19" name="Slika 18" descr="Slika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537034"/>
            <a:ext cx="4320480" cy="3320966"/>
          </a:xfrm>
          <a:prstGeom prst="rect">
            <a:avLst/>
          </a:prstGeom>
        </p:spPr>
      </p:pic>
      <p:pic>
        <p:nvPicPr>
          <p:cNvPr id="23" name="Slika 22" descr="7000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551601"/>
            <a:ext cx="4536504" cy="3306399"/>
          </a:xfrm>
          <a:prstGeom prst="rect">
            <a:avLst/>
          </a:prstGeom>
        </p:spPr>
      </p:pic>
      <p:sp>
        <p:nvSpPr>
          <p:cNvPr id="24" name="TekstniOkvir 23"/>
          <p:cNvSpPr txBox="1"/>
          <p:nvPr/>
        </p:nvSpPr>
        <p:spPr>
          <a:xfrm>
            <a:off x="0" y="465313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  <a:hlinkClick r:id="rId7" action="ppaction://hlinkfile"/>
              </a:rPr>
              <a:t>Knjiga recepata jela i slastica od smokve</a:t>
            </a:r>
            <a:endParaRPr lang="hr-H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12. travnja 2011. u 19:00 sati</a:t>
            </a:r>
          </a:p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Gradska straža u  Zadru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Picture 1027" descr="zemlj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498327"/>
            <a:ext cx="5112842" cy="335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4" descr="DSC004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3496838"/>
            <a:ext cx="2520280" cy="3361162"/>
          </a:xfrm>
          <a:prstGeom prst="rect">
            <a:avLst/>
          </a:prstGeom>
          <a:noFill/>
        </p:spPr>
      </p:pic>
      <p:pic>
        <p:nvPicPr>
          <p:cNvPr id="29" name="Picture 15" descr="DSC0037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3496838"/>
            <a:ext cx="2520280" cy="3361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18" name="TekstniOkvir 17"/>
          <p:cNvSpPr txBox="1"/>
          <p:nvPr/>
        </p:nvSpPr>
        <p:spPr>
          <a:xfrm>
            <a:off x="467544" y="119675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3. Organizacija i aktivnosti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1043608" y="184482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Promocija GLOBE programa:</a:t>
            </a:r>
          </a:p>
        </p:txBody>
      </p:sp>
      <p:sp>
        <p:nvSpPr>
          <p:cNvPr id="21" name="TekstniOkvir 20"/>
          <p:cNvSpPr txBox="1"/>
          <p:nvPr/>
        </p:nvSpPr>
        <p:spPr>
          <a:xfrm>
            <a:off x="1403648" y="234888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Na razini škole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Kroz razne projekte i natječaje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U lokalnoj zajednici</a:t>
            </a:r>
          </a:p>
        </p:txBody>
      </p:sp>
      <p:pic>
        <p:nvPicPr>
          <p:cNvPr id="7" name="Slika 6" descr="dm_natjecaj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4896544" cy="3006389"/>
          </a:xfrm>
          <a:prstGeom prst="rect">
            <a:avLst/>
          </a:prstGeom>
        </p:spPr>
      </p:pic>
      <p:pic>
        <p:nvPicPr>
          <p:cNvPr id="8" name="Slika 7" descr="zaafriku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412776"/>
            <a:ext cx="2030626" cy="1296144"/>
          </a:xfrm>
          <a:prstGeom prst="rect">
            <a:avLst/>
          </a:prstGeom>
        </p:spPr>
      </p:pic>
      <p:pic>
        <p:nvPicPr>
          <p:cNvPr id="9" name="Slika 8" descr="zaafriku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852936"/>
            <a:ext cx="2016224" cy="1512168"/>
          </a:xfrm>
          <a:prstGeom prst="rect">
            <a:avLst/>
          </a:prstGeom>
        </p:spPr>
      </p:pic>
      <p:pic>
        <p:nvPicPr>
          <p:cNvPr id="10" name="Slika 9" descr="zaafriku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4491118"/>
            <a:ext cx="2136238" cy="1602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18" name="TekstniOkvir 17"/>
          <p:cNvSpPr txBox="1"/>
          <p:nvPr/>
        </p:nvSpPr>
        <p:spPr>
          <a:xfrm>
            <a:off x="467544" y="119675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3. Organizacija i aktivnosti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1043608" y="220486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Zanimljiva organizacijska rješenja: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395536" y="2852936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800" b="1" dirty="0" smtClean="0"/>
              <a:t>Nas </a:t>
            </a:r>
            <a:r>
              <a:rPr lang="hr-HR" sz="2800" b="1" dirty="0" err="1" smtClean="0"/>
              <a:t>prvaše</a:t>
            </a:r>
            <a:r>
              <a:rPr lang="hr-HR" sz="2800" b="1" dirty="0" smtClean="0"/>
              <a:t>, u GLOBE program su najviše uvodili </a:t>
            </a:r>
            <a:r>
              <a:rPr lang="hr-HR" sz="2800" b="1" dirty="0" err="1" smtClean="0"/>
              <a:t>drugaši</a:t>
            </a:r>
            <a:r>
              <a:rPr lang="hr-HR" sz="2800" b="1" dirty="0" smtClean="0"/>
              <a:t> i </a:t>
            </a:r>
            <a:r>
              <a:rPr lang="hr-HR" sz="2800" b="1" dirty="0" err="1" smtClean="0"/>
              <a:t>trećaši</a:t>
            </a:r>
            <a:endParaRPr lang="hr-HR" sz="2800" b="1" dirty="0" smtClean="0"/>
          </a:p>
          <a:p>
            <a:pPr>
              <a:buFont typeface="Wingdings" pitchFamily="2" charset="2"/>
              <a:buChar char="v"/>
            </a:pPr>
            <a:r>
              <a:rPr lang="hr-HR" sz="2800" b="1" dirty="0" smtClean="0"/>
              <a:t>Svaka smjena ima svoju podgrupu i vrši mjerenje svaki drugi tjedan</a:t>
            </a:r>
          </a:p>
          <a:p>
            <a:pPr>
              <a:buFont typeface="Wingdings" pitchFamily="2" charset="2"/>
              <a:buChar char="v"/>
            </a:pPr>
            <a:r>
              <a:rPr lang="hr-HR" sz="2800" b="1" dirty="0" smtClean="0"/>
              <a:t>Mjerenja neradnim danima vrše učenici sa stanovanjem bližim školi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1835696" y="476672"/>
            <a:ext cx="52607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Zahvaljujemo vam na pozornosti !</a:t>
            </a:r>
          </a:p>
          <a:p>
            <a:endParaRPr lang="hr-HR" dirty="0"/>
          </a:p>
        </p:txBody>
      </p:sp>
      <p:pic>
        <p:nvPicPr>
          <p:cNvPr id="7" name="Slika 6" descr="IMG_1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772816"/>
            <a:ext cx="654881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hr-HR" dirty="0" smtClean="0"/>
              <a:t>Ekipa HTUŠ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pic>
        <p:nvPicPr>
          <p:cNvPr id="4" name="Slika 3" descr="IMG_1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628800"/>
            <a:ext cx="6876256" cy="4536504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339752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 smtClean="0">
                <a:solidFill>
                  <a:srgbClr val="1B130B"/>
                </a:solidFill>
              </a:rPr>
              <a:t>Tiziano</a:t>
            </a:r>
            <a:endParaRPr lang="hr-HR" b="1" dirty="0">
              <a:solidFill>
                <a:srgbClr val="1B130B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3851920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1B130B"/>
                </a:solidFill>
              </a:rPr>
              <a:t>Šime</a:t>
            </a:r>
            <a:endParaRPr lang="hr-HR" b="1" dirty="0">
              <a:solidFill>
                <a:srgbClr val="1B130B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5292080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1B130B"/>
                </a:solidFill>
              </a:rPr>
              <a:t>Filip</a:t>
            </a:r>
            <a:endParaRPr lang="hr-HR" b="1" dirty="0">
              <a:solidFill>
                <a:srgbClr val="1B13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843808" y="404664"/>
            <a:ext cx="34301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Doviđenja u Čakovcu!</a:t>
            </a: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68760"/>
            <a:ext cx="7056784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hr-HR" dirty="0" smtClean="0"/>
              <a:t>HTUŠ u brojkama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Wingdings" pitchFamily="2" charset="2"/>
              <a:buChar char="v"/>
            </a:pPr>
            <a:r>
              <a:rPr lang="hr-HR" dirty="0" smtClean="0"/>
              <a:t>4 – godišnja zanimanja:</a:t>
            </a:r>
          </a:p>
          <a:p>
            <a:pPr lvl="2">
              <a:buFont typeface="Wingdings" pitchFamily="2" charset="2"/>
              <a:buChar char="v"/>
            </a:pPr>
            <a:r>
              <a:rPr lang="hr-HR" dirty="0" smtClean="0"/>
              <a:t> hotelijersko-turistički tehničar i</a:t>
            </a:r>
          </a:p>
          <a:p>
            <a:pPr lvl="2">
              <a:buFont typeface="Wingdings" pitchFamily="2" charset="2"/>
              <a:buChar char="v"/>
            </a:pPr>
            <a:r>
              <a:rPr lang="hr-HR" dirty="0" smtClean="0"/>
              <a:t> turističko-hotelijerski komercijalist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3 – godišnja zanimanja:</a:t>
            </a:r>
          </a:p>
          <a:p>
            <a:pPr lvl="2">
              <a:buFont typeface="Wingdings" pitchFamily="2" charset="2"/>
              <a:buChar char="v"/>
            </a:pPr>
            <a:r>
              <a:rPr lang="hr-HR" dirty="0" smtClean="0"/>
              <a:t> kuhar</a:t>
            </a:r>
          </a:p>
          <a:p>
            <a:pPr lvl="2">
              <a:buFont typeface="Wingdings" pitchFamily="2" charset="2"/>
              <a:buChar char="v"/>
            </a:pPr>
            <a:r>
              <a:rPr lang="hr-HR" dirty="0" smtClean="0"/>
              <a:t> konobar</a:t>
            </a:r>
          </a:p>
          <a:p>
            <a:pPr lvl="2">
              <a:buFont typeface="Wingdings" pitchFamily="2" charset="2"/>
              <a:buChar char="v"/>
            </a:pPr>
            <a:r>
              <a:rPr lang="hr-HR" dirty="0" smtClean="0"/>
              <a:t> pomoćni kuhar, slastičar i konobar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600 učenika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26 razrednih odjela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2 smjene</a:t>
            </a:r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/>
          <a:lstStyle/>
          <a:p>
            <a:r>
              <a:rPr lang="hr-HR" dirty="0" smtClean="0"/>
              <a:t> I. Dosadašnja ostvarenja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381642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U GLOBE programu smo od 1997. godine   (23721 podatak)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HTUŠ je regionalni GLOBE centar 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hlinkClick r:id="rId3"/>
              </a:rPr>
              <a:t>http://public.carnet.hr/globe-jug</a:t>
            </a:r>
            <a:endParaRPr lang="hr-HR" dirty="0" smtClean="0"/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Organizacija stručnih skupova GLOBE voditelja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Organizacija i domaćinstvo </a:t>
            </a:r>
            <a:r>
              <a:rPr lang="hr-HR" dirty="0" err="1" smtClean="0"/>
              <a:t>mž</a:t>
            </a:r>
            <a:r>
              <a:rPr lang="hr-HR" dirty="0" smtClean="0"/>
              <a:t> Smotri 2005 – 2007.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Sudjelovanje na svim državnim smotrama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Sudjelovanje na II. svjetskoj Smotri 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Domaćinstvo na XIII. Smotri GLOBE škola RH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Akcijski gumb: Naprijed ili dalje 3">
            <a:hlinkClick r:id="rId4" action="ppaction://hlinksldjump" highlightClick="1"/>
          </p:cNvPr>
          <p:cNvSpPr/>
          <p:nvPr/>
        </p:nvSpPr>
        <p:spPr>
          <a:xfrm>
            <a:off x="8172400" y="4581128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kcijski gumb: Naprijed ili dalje 6">
            <a:hlinkClick r:id="rId5" action="ppaction://hlinksldjump" highlightClick="1"/>
          </p:cNvPr>
          <p:cNvSpPr/>
          <p:nvPr/>
        </p:nvSpPr>
        <p:spPr>
          <a:xfrm>
            <a:off x="8172400" y="5013176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Akcijski gumb: Naprijed ili dalje 7">
            <a:hlinkClick r:id="rId6" action="ppaction://hlinksldjump" highlightClick="1"/>
          </p:cNvPr>
          <p:cNvSpPr/>
          <p:nvPr/>
        </p:nvSpPr>
        <p:spPr>
          <a:xfrm>
            <a:off x="8172400" y="5445224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 descr="logoF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Državne smotre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16859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96752"/>
            <a:ext cx="145097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196752"/>
            <a:ext cx="129222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196752"/>
            <a:ext cx="1584175" cy="160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196752"/>
            <a:ext cx="1584176" cy="159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140968"/>
            <a:ext cx="10185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140968"/>
            <a:ext cx="2193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3140968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3140968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3140968"/>
            <a:ext cx="1152128" cy="145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4797152"/>
            <a:ext cx="1368152" cy="194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1719" y="4797152"/>
            <a:ext cx="175344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39952" y="4797152"/>
            <a:ext cx="1296144" cy="190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niOkvir 16"/>
          <p:cNvSpPr txBox="1"/>
          <p:nvPr/>
        </p:nvSpPr>
        <p:spPr>
          <a:xfrm>
            <a:off x="5796136" y="4797152"/>
            <a:ext cx="2304256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Čakovec 2011.</a:t>
            </a:r>
          </a:p>
          <a:p>
            <a:endParaRPr lang="hr-HR" dirty="0"/>
          </a:p>
          <a:p>
            <a:pPr algn="ctr"/>
            <a:r>
              <a:rPr lang="hr-HR" sz="4000" b="1" dirty="0" smtClean="0"/>
              <a:t>?</a:t>
            </a:r>
            <a:endParaRPr lang="hr-HR" sz="4000" b="1" dirty="0"/>
          </a:p>
        </p:txBody>
      </p:sp>
      <p:sp>
        <p:nvSpPr>
          <p:cNvPr id="18" name="Akcijski gumb: Naprijed ili dalje 17">
            <a:hlinkClick r:id="rId16" action="ppaction://hlinksldjump" highlightClick="1"/>
          </p:cNvPr>
          <p:cNvSpPr/>
          <p:nvPr/>
        </p:nvSpPr>
        <p:spPr>
          <a:xfrm rot="10800000">
            <a:off x="8388424" y="6381328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kstniOkvir 18"/>
          <p:cNvSpPr txBox="1"/>
          <p:nvPr/>
        </p:nvSpPr>
        <p:spPr>
          <a:xfrm>
            <a:off x="1187624" y="908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1998.</a:t>
            </a:r>
            <a:endParaRPr lang="hr-HR" dirty="0"/>
          </a:p>
        </p:txBody>
      </p:sp>
      <p:sp>
        <p:nvSpPr>
          <p:cNvPr id="20" name="TekstniOkvir 19"/>
          <p:cNvSpPr txBox="1"/>
          <p:nvPr/>
        </p:nvSpPr>
        <p:spPr>
          <a:xfrm>
            <a:off x="2771800" y="908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1999.</a:t>
            </a:r>
            <a:endParaRPr lang="hr-HR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5940152" y="908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2001.</a:t>
            </a:r>
            <a:endParaRPr lang="hr-HR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4211960" y="908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2000.</a:t>
            </a:r>
            <a:endParaRPr lang="hr-HR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7740352" y="908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2002.</a:t>
            </a:r>
            <a:endParaRPr lang="hr-HR" dirty="0"/>
          </a:p>
        </p:txBody>
      </p:sp>
      <p:sp>
        <p:nvSpPr>
          <p:cNvPr id="25" name="TekstniOkvir 24"/>
          <p:cNvSpPr txBox="1"/>
          <p:nvPr/>
        </p:nvSpPr>
        <p:spPr>
          <a:xfrm>
            <a:off x="6084168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2006.</a:t>
            </a:r>
            <a:endParaRPr lang="hr-HR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4499992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2005.</a:t>
            </a:r>
            <a:endParaRPr lang="hr-HR" dirty="0"/>
          </a:p>
        </p:txBody>
      </p:sp>
      <p:sp>
        <p:nvSpPr>
          <p:cNvPr id="27" name="TekstniOkvir 26"/>
          <p:cNvSpPr txBox="1"/>
          <p:nvPr/>
        </p:nvSpPr>
        <p:spPr>
          <a:xfrm>
            <a:off x="2915816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2004.</a:t>
            </a:r>
            <a:endParaRPr lang="hr-HR" dirty="0"/>
          </a:p>
        </p:txBody>
      </p:sp>
      <p:sp>
        <p:nvSpPr>
          <p:cNvPr id="28" name="TekstniOkvir 27"/>
          <p:cNvSpPr txBox="1"/>
          <p:nvPr/>
        </p:nvSpPr>
        <p:spPr>
          <a:xfrm>
            <a:off x="1763688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2003.</a:t>
            </a:r>
            <a:endParaRPr lang="hr-HR" dirty="0"/>
          </a:p>
        </p:txBody>
      </p:sp>
      <p:sp>
        <p:nvSpPr>
          <p:cNvPr id="29" name="TekstniOkvir 28"/>
          <p:cNvSpPr txBox="1"/>
          <p:nvPr/>
        </p:nvSpPr>
        <p:spPr>
          <a:xfrm>
            <a:off x="3059832" y="45091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2009.</a:t>
            </a:r>
            <a:endParaRPr lang="hr-HR" dirty="0"/>
          </a:p>
        </p:txBody>
      </p:sp>
      <p:sp>
        <p:nvSpPr>
          <p:cNvPr id="30" name="TekstniOkvir 29"/>
          <p:cNvSpPr txBox="1"/>
          <p:nvPr/>
        </p:nvSpPr>
        <p:spPr>
          <a:xfrm>
            <a:off x="7668344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2007.</a:t>
            </a:r>
            <a:endParaRPr lang="hr-HR" dirty="0"/>
          </a:p>
        </p:txBody>
      </p:sp>
      <p:sp>
        <p:nvSpPr>
          <p:cNvPr id="31" name="TekstniOkvir 30"/>
          <p:cNvSpPr txBox="1"/>
          <p:nvPr/>
        </p:nvSpPr>
        <p:spPr>
          <a:xfrm>
            <a:off x="4644008" y="45091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2010.</a:t>
            </a:r>
            <a:endParaRPr lang="hr-HR" dirty="0"/>
          </a:p>
        </p:txBody>
      </p:sp>
      <p:sp>
        <p:nvSpPr>
          <p:cNvPr id="32" name="TekstniOkvir 31"/>
          <p:cNvSpPr txBox="1"/>
          <p:nvPr/>
        </p:nvSpPr>
        <p:spPr>
          <a:xfrm>
            <a:off x="971600" y="45091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2008.</a:t>
            </a:r>
            <a:endParaRPr lang="hr-HR" dirty="0"/>
          </a:p>
        </p:txBody>
      </p:sp>
      <p:pic>
        <p:nvPicPr>
          <p:cNvPr id="33" name="Slika 32" descr="logoFC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12360" y="116632"/>
            <a:ext cx="1224136" cy="51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2" presetClass="entr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9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48148E-6 C 0.01198 -0.02408 0.03299 -0.05857 0.05799 -0.05857 C 0.09497 -0.05857 0.125 -0.02269 0.125 0.02268 C 0.125 0.03727 0.12205 0.05069 0.11598 0.06273 C 0.11702 0.06273 -4.16667E-6 0.24259 -4.16667E-6 0.24398 C -4.16667E-6 0.24259 -0.11701 0.06273 -0.11597 0.06273 C -0.12204 0.05069 -0.125 0.03727 -0.125 0.02268 C -0.125 -0.02269 -0.09496 -0.05857 -0.05694 -0.05857 C -0.03298 -0.05857 -0.01197 -0.02408 -4.16667E-6 1.48148E-6 Z " pathEditMode="relative" rAng="0" ptsTypes="fffffffff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Svjetska smotra globe ŠKOLA</a:t>
            </a:r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556792"/>
            <a:ext cx="18288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3059832" y="2636912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hlinkClick r:id="rId4"/>
              </a:rPr>
              <a:t>Šibenik, 2003. godina</a:t>
            </a:r>
            <a:endParaRPr lang="hr-HR" sz="2000" dirty="0"/>
          </a:p>
        </p:txBody>
      </p:sp>
      <p:sp>
        <p:nvSpPr>
          <p:cNvPr id="6" name="Akcijski gumb: Naprijed ili dalje 5">
            <a:hlinkClick r:id="rId5" action="ppaction://hlinksldjump" highlightClick="1"/>
          </p:cNvPr>
          <p:cNvSpPr/>
          <p:nvPr/>
        </p:nvSpPr>
        <p:spPr>
          <a:xfrm rot="10800000">
            <a:off x="8244408" y="6381328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539552" y="3717032"/>
            <a:ext cx="8180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/>
              <a:t>Tema:</a:t>
            </a:r>
          </a:p>
          <a:p>
            <a:pPr algn="ctr"/>
            <a:r>
              <a:rPr lang="hr-HR" sz="2800" dirty="0" smtClean="0"/>
              <a:t>“Međuovisnost temperature zraka na 44. paraleli sjeverne geografske širine”</a:t>
            </a:r>
            <a:endParaRPr lang="hr-HR" sz="2800" dirty="0"/>
          </a:p>
        </p:txBody>
      </p:sp>
      <p:pic>
        <p:nvPicPr>
          <p:cNvPr id="9" name="Slika 8" descr="logoF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hr-HR" dirty="0" smtClean="0"/>
              <a:t>XIII. Državna smotra u HTUŠ</a:t>
            </a:r>
            <a:endParaRPr lang="hr-HR" dirty="0"/>
          </a:p>
        </p:txBody>
      </p:sp>
      <p:pic>
        <p:nvPicPr>
          <p:cNvPr id="4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312368" cy="487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4355976" y="1700808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52 GLOBE škole</a:t>
            </a:r>
          </a:p>
          <a:p>
            <a:pPr lvl="1">
              <a:buFont typeface="Arial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38 osnovnih</a:t>
            </a:r>
          </a:p>
          <a:p>
            <a:pPr lvl="1">
              <a:buFont typeface="Arial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14 srednjih</a:t>
            </a:r>
          </a:p>
          <a:p>
            <a:pPr>
              <a:buFont typeface="Arial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166 učenika</a:t>
            </a:r>
          </a:p>
          <a:p>
            <a:pPr>
              <a:buFont typeface="Arial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60 mentora</a:t>
            </a:r>
          </a:p>
          <a:p>
            <a:pPr>
              <a:buFont typeface="Arial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21 član </a:t>
            </a:r>
            <a:r>
              <a:rPr lang="hr-HR" dirty="0"/>
              <a:t>d</a:t>
            </a:r>
            <a:r>
              <a:rPr lang="hr-HR" dirty="0" smtClean="0"/>
              <a:t>ržavnog povjerenstva</a:t>
            </a:r>
          </a:p>
          <a:p>
            <a:pPr>
              <a:buFont typeface="Arial" pitchFamily="34" charset="0"/>
              <a:buChar char="•"/>
            </a:pPr>
            <a:endParaRPr lang="hr-HR" dirty="0"/>
          </a:p>
        </p:txBody>
      </p:sp>
      <p:pic>
        <p:nvPicPr>
          <p:cNvPr id="5" name="Slika 4" descr="DSC00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501008"/>
            <a:ext cx="4176464" cy="3132348"/>
          </a:xfrm>
          <a:prstGeom prst="rect">
            <a:avLst/>
          </a:prstGeom>
        </p:spPr>
      </p:pic>
      <p:pic>
        <p:nvPicPr>
          <p:cNvPr id="7" name="Slika 6" descr="DSC00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340768"/>
            <a:ext cx="7068277" cy="5301208"/>
          </a:xfrm>
          <a:prstGeom prst="rect">
            <a:avLst/>
          </a:prstGeom>
        </p:spPr>
      </p:pic>
      <p:pic>
        <p:nvPicPr>
          <p:cNvPr id="8" name="Slika 7" descr="DSC009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340768"/>
            <a:ext cx="7065277" cy="5298958"/>
          </a:xfrm>
          <a:prstGeom prst="rect">
            <a:avLst/>
          </a:prstGeom>
        </p:spPr>
      </p:pic>
      <p:pic>
        <p:nvPicPr>
          <p:cNvPr id="9" name="Slika 8" descr="DSC009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1340768"/>
            <a:ext cx="7065277" cy="5298958"/>
          </a:xfrm>
          <a:prstGeom prst="rect">
            <a:avLst/>
          </a:prstGeom>
        </p:spPr>
      </p:pic>
      <p:pic>
        <p:nvPicPr>
          <p:cNvPr id="10" name="Slika 9" descr="atmosfera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1412776"/>
            <a:ext cx="7056784" cy="5292588"/>
          </a:xfrm>
          <a:prstGeom prst="rect">
            <a:avLst/>
          </a:prstGeom>
        </p:spPr>
      </p:pic>
      <p:pic>
        <p:nvPicPr>
          <p:cNvPr id="11" name="Slika 10" descr="voda - kapice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7624" y="1412776"/>
            <a:ext cx="6984776" cy="5238582"/>
          </a:xfrm>
          <a:prstGeom prst="rect">
            <a:avLst/>
          </a:prstGeom>
        </p:spPr>
      </p:pic>
      <p:pic>
        <p:nvPicPr>
          <p:cNvPr id="12" name="Slika 11" descr="voda2stola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1600" y="1412776"/>
            <a:ext cx="7056784" cy="5292588"/>
          </a:xfrm>
          <a:prstGeom prst="rect">
            <a:avLst/>
          </a:prstGeom>
        </p:spPr>
      </p:pic>
      <p:pic>
        <p:nvPicPr>
          <p:cNvPr id="13" name="Slika 12" descr="DSC010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5616" y="1340768"/>
            <a:ext cx="7128792" cy="5346594"/>
          </a:xfrm>
          <a:prstGeom prst="rect">
            <a:avLst/>
          </a:prstGeom>
        </p:spPr>
      </p:pic>
      <p:pic>
        <p:nvPicPr>
          <p:cNvPr id="15" name="Slika 14" descr="DSC0126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1600" y="1412776"/>
            <a:ext cx="7056784" cy="5292588"/>
          </a:xfrm>
          <a:prstGeom prst="rect">
            <a:avLst/>
          </a:prstGeom>
        </p:spPr>
      </p:pic>
      <p:pic>
        <p:nvPicPr>
          <p:cNvPr id="16" name="Slika 15" descr="logoF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pic>
        <p:nvPicPr>
          <p:cNvPr id="17" name="Slika 16" descr="DSC0109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15616" y="1340768"/>
            <a:ext cx="7128792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500"/>
                            </p:stCondLst>
                            <p:childTnLst>
                              <p:par>
                                <p:cTn id="6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0"/>
                            </p:stCondLst>
                            <p:childTnLst>
                              <p:par>
                                <p:cTn id="8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000"/>
                            </p:stCondLst>
                            <p:childTnLst>
                              <p:par>
                                <p:cTn id="93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5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95536" y="170080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Atmosferska</a:t>
            </a:r>
            <a:r>
              <a:rPr lang="hr-HR" sz="1600" dirty="0" smtClean="0"/>
              <a:t> </a:t>
            </a:r>
            <a:r>
              <a:rPr lang="hr-HR" sz="2400" dirty="0" smtClean="0"/>
              <a:t>mjerenja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899592" y="220486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Temperatura zraka: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Maksimalna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Minimalna</a:t>
            </a:r>
          </a:p>
          <a:p>
            <a:pPr lvl="1">
              <a:buFont typeface="Wingdings" pitchFamily="2" charset="2"/>
              <a:buChar char="v"/>
            </a:pPr>
            <a:r>
              <a:rPr lang="hr-HR" dirty="0" smtClean="0"/>
              <a:t>Trenutna</a:t>
            </a:r>
          </a:p>
          <a:p>
            <a:pPr lvl="1"/>
            <a:endParaRPr lang="hr-HR" dirty="0"/>
          </a:p>
        </p:txBody>
      </p:sp>
      <p:pic>
        <p:nvPicPr>
          <p:cNvPr id="8" name="Slika 7" descr="IMG_17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9846" y="2348880"/>
            <a:ext cx="5724128" cy="4293096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971600" y="37170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Vlaga u zraku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971600" y="40050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Tlak zraka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971600" y="42930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Padaline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971600" y="45811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Naoblaka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971600" y="48691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Vrsta oblaka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971600" y="51571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Tragovi kondenzacije</a:t>
            </a:r>
          </a:p>
        </p:txBody>
      </p:sp>
      <p:pic>
        <p:nvPicPr>
          <p:cNvPr id="15" name="Slika 14" descr="IMG_1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348880"/>
            <a:ext cx="5760640" cy="4320480"/>
          </a:xfrm>
          <a:prstGeom prst="rect">
            <a:avLst/>
          </a:prstGeom>
        </p:spPr>
      </p:pic>
      <p:pic>
        <p:nvPicPr>
          <p:cNvPr id="16" name="Slika 15" descr="IMG_17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348880"/>
            <a:ext cx="5760640" cy="4320480"/>
          </a:xfrm>
          <a:prstGeom prst="rect">
            <a:avLst/>
          </a:prstGeom>
        </p:spPr>
      </p:pic>
      <p:pic>
        <p:nvPicPr>
          <p:cNvPr id="17" name="Slika 16" descr="IMG_17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2348880"/>
            <a:ext cx="5760640" cy="4320480"/>
          </a:xfrm>
          <a:prstGeom prst="rect">
            <a:avLst/>
          </a:prstGeom>
        </p:spPr>
      </p:pic>
      <p:sp>
        <p:nvSpPr>
          <p:cNvPr id="18" name="TekstniOkvir 17"/>
          <p:cNvSpPr txBox="1"/>
          <p:nvPr/>
        </p:nvSpPr>
        <p:spPr>
          <a:xfrm>
            <a:off x="467544" y="11967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1. Mjerenja</a:t>
            </a:r>
            <a:endParaRPr lang="hr-H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hr-HR" dirty="0" smtClean="0"/>
              <a:t>II. Ostvarenja 2010/2011. </a:t>
            </a:r>
            <a:r>
              <a:rPr lang="hr-HR" dirty="0" err="1" smtClean="0"/>
              <a:t>š.g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Slika 4" descr="logo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6598" y="116633"/>
            <a:ext cx="689897" cy="2880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39552" y="119675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Kontinuitet atmosferskih</a:t>
            </a:r>
            <a:r>
              <a:rPr lang="hr-HR" dirty="0" smtClean="0"/>
              <a:t> </a:t>
            </a:r>
            <a:r>
              <a:rPr lang="hr-HR" sz="2800" dirty="0" smtClean="0"/>
              <a:t>mjerenja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683568" y="1628800"/>
            <a:ext cx="20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Temperatura zraka</a:t>
            </a:r>
            <a:endParaRPr lang="hr-HR" dirty="0"/>
          </a:p>
        </p:txBody>
      </p:sp>
      <p:pic>
        <p:nvPicPr>
          <p:cNvPr id="10" name="Slika 9" descr="Temp_cur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348880"/>
            <a:ext cx="6858000" cy="4229100"/>
          </a:xfrm>
          <a:prstGeom prst="rect">
            <a:avLst/>
          </a:prstGeom>
        </p:spPr>
      </p:pic>
      <p:pic>
        <p:nvPicPr>
          <p:cNvPr id="11" name="Slika 10" descr="Temp_max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2348880"/>
            <a:ext cx="6858000" cy="4229100"/>
          </a:xfrm>
          <a:prstGeom prst="rect">
            <a:avLst/>
          </a:prstGeom>
        </p:spPr>
      </p:pic>
      <p:pic>
        <p:nvPicPr>
          <p:cNvPr id="12" name="Slika 11" descr="Temp_mi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2276872"/>
            <a:ext cx="6858000" cy="4229100"/>
          </a:xfrm>
          <a:prstGeom prst="rect">
            <a:avLst/>
          </a:prstGeom>
        </p:spPr>
      </p:pic>
      <p:pic>
        <p:nvPicPr>
          <p:cNvPr id="13" name="Slika 12" descr="Temp_all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2060848"/>
            <a:ext cx="6984776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ilagođeni dizaj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</TotalTime>
  <Words>1437</Words>
  <Application>Microsoft Office PowerPoint</Application>
  <PresentationFormat>Prikaz na zaslonu (4:3)</PresentationFormat>
  <Paragraphs>256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22" baseType="lpstr">
      <vt:lpstr>Prilagođeni dizajn</vt:lpstr>
      <vt:lpstr>Putovanje</vt:lpstr>
      <vt:lpstr>GLOBE program u HTUŠ</vt:lpstr>
      <vt:lpstr>Ekipa HTUŠ</vt:lpstr>
      <vt:lpstr>HTUŠ u brojkama</vt:lpstr>
      <vt:lpstr> I. Dosadašnja ostvarenja</vt:lpstr>
      <vt:lpstr>Državne smotre</vt:lpstr>
      <vt:lpstr>II. Svjetska smotra globe ŠKOLA</vt:lpstr>
      <vt:lpstr>XIII. Državna smotra u HTUŠ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II. Ostvarenja 2010/2011. š.g.</vt:lpstr>
      <vt:lpstr>Slajd 19</vt:lpstr>
      <vt:lpstr>Slajd 20</vt:lpstr>
    </vt:vector>
  </TitlesOfParts>
  <Company>mbm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p</dc:title>
  <dc:creator>mbm-Kožino</dc:creator>
  <cp:lastModifiedBy>Profesor</cp:lastModifiedBy>
  <cp:revision>154</cp:revision>
  <dcterms:created xsi:type="dcterms:W3CDTF">2011-03-01T07:54:36Z</dcterms:created>
  <dcterms:modified xsi:type="dcterms:W3CDTF">2011-04-20T08:56:23Z</dcterms:modified>
</cp:coreProperties>
</file>