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6" r:id="rId3"/>
  </p:sldMasterIdLst>
  <p:sldIdLst>
    <p:sldId id="256" r:id="rId4"/>
    <p:sldId id="296" r:id="rId5"/>
    <p:sldId id="257" r:id="rId6"/>
    <p:sldId id="258" r:id="rId7"/>
    <p:sldId id="297" r:id="rId8"/>
    <p:sldId id="260" r:id="rId9"/>
    <p:sldId id="298" r:id="rId10"/>
    <p:sldId id="317" r:id="rId11"/>
    <p:sldId id="262" r:id="rId12"/>
    <p:sldId id="263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93" r:id="rId21"/>
    <p:sldId id="270" r:id="rId22"/>
    <p:sldId id="294" r:id="rId23"/>
    <p:sldId id="295" r:id="rId24"/>
    <p:sldId id="271" r:id="rId25"/>
    <p:sldId id="272" r:id="rId26"/>
    <p:sldId id="279" r:id="rId27"/>
    <p:sldId id="281" r:id="rId28"/>
    <p:sldId id="280" r:id="rId29"/>
    <p:sldId id="282" r:id="rId30"/>
    <p:sldId id="273" r:id="rId31"/>
    <p:sldId id="274" r:id="rId32"/>
    <p:sldId id="275" r:id="rId33"/>
    <p:sldId id="276" r:id="rId34"/>
    <p:sldId id="277" r:id="rId35"/>
    <p:sldId id="278" r:id="rId36"/>
    <p:sldId id="283" r:id="rId37"/>
    <p:sldId id="284" r:id="rId38"/>
    <p:sldId id="285" r:id="rId39"/>
    <p:sldId id="286" r:id="rId40"/>
    <p:sldId id="288" r:id="rId41"/>
    <p:sldId id="289" r:id="rId42"/>
    <p:sldId id="290" r:id="rId43"/>
    <p:sldId id="291" r:id="rId44"/>
    <p:sldId id="292" r:id="rId45"/>
    <p:sldId id="299" r:id="rId46"/>
    <p:sldId id="300" r:id="rId47"/>
    <p:sldId id="301" r:id="rId48"/>
    <p:sldId id="304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8" r:id="rId57"/>
    <p:sldId id="319" r:id="rId58"/>
    <p:sldId id="310" r:id="rId59"/>
    <p:sldId id="311" r:id="rId60"/>
    <p:sldId id="312" r:id="rId61"/>
    <p:sldId id="313" r:id="rId62"/>
    <p:sldId id="314" r:id="rId63"/>
    <p:sldId id="315" r:id="rId64"/>
    <p:sldId id="287" r:id="rId65"/>
    <p:sldId id="316" r:id="rId6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5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5" y="4777383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2" y="432381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4529544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0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1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5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4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1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9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4" y="627409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9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2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5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5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30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17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4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74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5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3244143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3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9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5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7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87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22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37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44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8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2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5" y="787785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3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4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5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5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2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5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0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5" y="4983091"/>
            <a:ext cx="779767" cy="365125"/>
          </a:xfrm>
        </p:spPr>
        <p:txBody>
          <a:bodyPr/>
          <a:lstStyle/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0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9B36-F019-4E6A-A5AC-C1178B8C1C2F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5" y="613581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5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85F10A-74E4-4CD4-850C-2A86825510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72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5EFB08-71BE-48DB-B985-D2174179F36F}" type="datetimeFigureOut">
              <a:rPr lang="en-US" smtClean="0">
                <a:solidFill>
                  <a:srgbClr val="073E87"/>
                </a:solidFill>
              </a:rPr>
              <a:pPr/>
              <a:t>1/27/2017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3D1FE-9177-4C7F-B3A9-E73B7CB37A8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3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http/www.knjiznica.hr/pitajte-knjiznicar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ttp/www.geografija.hr/svijet/zivotinjski-svijet-australije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us.h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jecamedija.org/" TargetMode="External"/><Relationship Id="rId2" Type="http://schemas.openxmlformats.org/officeDocument/2006/relationships/hyperlink" Target="http://www.ss-hotelijerskoturistickaiugostiteljska-zd.skole.h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knjiznicazd@gmail.co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jiznicari.hr/UDK02/index.php/Maturalni_rad-od_plana_do_realizacije_-_Elvira_Kati%C4%87,_Jelena_Ru%C5%A1ev_Mogilevskij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docs.google.com/viewerng/viewer?url=http://ozk.unizd.hr/wp-content/uploads/2015/01/UPUTE-ZA-CITIRANJE_OIZ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/docs.google.com/viewerng/viewer?url=http://ozk.unizd.hr/wp-content/uploads/2015/01/UPUTE-ZA-CITIRANJE_OIZ.pdf" TargetMode="External"/><Relationship Id="rId2" Type="http://schemas.openxmlformats.org/officeDocument/2006/relationships/hyperlink" Target="http://www.knjiznicari.hr/UDK02/index.php/Maturalni_rad-od_plana_do_realizacije_-_Elvira_Kati%C4%87,_Jelena_Ru%C5%A1ev_Mogilevski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/www.nsk.hr/virtualna-ucionica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/>
              <a:t>Priprema za pisanje završnog rada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1. dio:</a:t>
            </a:r>
            <a:br>
              <a:rPr lang="hr-HR" sz="4000" dirty="0" smtClean="0"/>
            </a:br>
            <a:r>
              <a:rPr lang="hr-HR" sz="4000" dirty="0" smtClean="0"/>
              <a:t>Pretraživanje, vrednovanje i citiranje informacijskih izvora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Za učenike završnih razreda Hotelijersko-turističke i ugostiteljske škole Zadar</a:t>
            </a:r>
          </a:p>
          <a:p>
            <a:r>
              <a:rPr lang="hr-HR" sz="1200" dirty="0" smtClean="0"/>
              <a:t>Pripremila: Danijela </a:t>
            </a:r>
            <a:r>
              <a:rPr lang="hr-HR" sz="1200" dirty="0" err="1" smtClean="0"/>
              <a:t>Riger</a:t>
            </a:r>
            <a:r>
              <a:rPr lang="hr-HR" sz="1200" dirty="0" smtClean="0"/>
              <a:t>-Knez, prof., stručni suradnik mentor</a:t>
            </a:r>
          </a:p>
        </p:txBody>
      </p:sp>
    </p:spTree>
    <p:extLst>
      <p:ext uri="{BB962C8B-B14F-4D97-AF65-F5344CB8AC3E}">
        <p14:creationId xmlns:p14="http://schemas.microsoft.com/office/powerpoint/2010/main" val="31620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Kakve su nam informacije dostupne na WWW-u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66171"/>
            <a:ext cx="8915400" cy="4885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Većina informacija </a:t>
            </a:r>
            <a:r>
              <a:rPr lang="hr-HR" b="1" dirty="0" smtClean="0"/>
              <a:t>ne podliježe recenziji </a:t>
            </a:r>
            <a:r>
              <a:rPr lang="hr-HR" dirty="0" smtClean="0"/>
              <a:t>(medicinske informacije može objaviti i stručnjak i nekvalificirana osoba)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Informacije </a:t>
            </a:r>
            <a:r>
              <a:rPr lang="hr-HR" b="1" dirty="0" smtClean="0"/>
              <a:t>nisu organizirane </a:t>
            </a:r>
            <a:r>
              <a:rPr lang="hr-HR" dirty="0" smtClean="0"/>
              <a:t>na jedinstven način (ne postoji središnje mjesto koje sređuje i obrađuje sav objavljeni materijal)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Informacije</a:t>
            </a:r>
            <a:r>
              <a:rPr lang="hr-HR" b="1" dirty="0" smtClean="0"/>
              <a:t> nisu trajne </a:t>
            </a:r>
            <a:r>
              <a:rPr lang="hr-HR" dirty="0" smtClean="0"/>
              <a:t>(neke se stranice obnavljaju redovito, dok druge zastarijevaju ili nestaju)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Nije sve na Web-u</a:t>
            </a:r>
            <a:r>
              <a:rPr lang="hr-HR" dirty="0" smtClean="0"/>
              <a:t>, niti su sve informacije besplatne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/>
              <a:t>Iako je web popularno mjesto za pretraživanje, pronađene informacije koristite oprezno i kritično, obavezno se zapitajte o kvaliteti pronađenih izvora.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8371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Informacije na internetu</a:t>
            </a:r>
            <a:br>
              <a:rPr lang="hr-HR" dirty="0" smtClean="0"/>
            </a:br>
            <a:r>
              <a:rPr lang="hr-HR" sz="3100" dirty="0" smtClean="0"/>
              <a:t>- strategije pretraživanja za elektroničke izvore</a:t>
            </a:r>
            <a:endParaRPr lang="hr-HR" sz="31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115830"/>
              </p:ext>
            </p:extLst>
          </p:nvPr>
        </p:nvGraphicFramePr>
        <p:xfrm>
          <a:off x="2589213" y="2133600"/>
          <a:ext cx="8915400" cy="2108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PRETRAŽIVANJE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SINTAKSA</a:t>
                      </a:r>
                      <a:r>
                        <a:rPr lang="hr-HR" baseline="0" dirty="0" smtClean="0"/>
                        <a:t> PRETRAŽIVANJA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Prema ključnim riječima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Prema predmetnim odrednicama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Uz pregledavanje tezaurusa ili </a:t>
                      </a:r>
                      <a:r>
                        <a:rPr lang="hr-HR" dirty="0" err="1" smtClean="0"/>
                        <a:t>indexa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Booleovi operatori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Kraćenje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dirty="0" smtClean="0"/>
                        <a:t>Ograničavanje obuhvata pretraživanja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4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Vrednovanje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Danas nije teško pronaći „nekakvu” informaciju, bilo u tiskanom obliku, bilo na internetu. Međutim, treba pronaći relevantnu, potrebnu i kvalitetnu informaciju.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Danas svatko objavljujući na webu, postaje izdavač, a vrednovanje informacije prepušteno je korisniku.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8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vrednovati informaciju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553227"/>
            <a:ext cx="8915400" cy="4709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Nekoliko kriterija:</a:t>
            </a:r>
          </a:p>
          <a:p>
            <a:pPr>
              <a:lnSpc>
                <a:spcPct val="150000"/>
              </a:lnSpc>
            </a:pPr>
            <a:r>
              <a:rPr lang="hr-HR" sz="1400" b="1" dirty="0" smtClean="0"/>
              <a:t>Svrha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 smtClean="0"/>
              <a:t>	- kod tiskanih i elektroničkih izvora treba vidjeti da li izvor informira i objašnjava činjenice ili pokušava propagirati i prodati proizvod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/>
              <a:t>	</a:t>
            </a:r>
            <a:r>
              <a:rPr lang="hr-HR" sz="1400" dirty="0" smtClean="0"/>
              <a:t>- komu je namijenjen: npr. Za znanstveno istraživanje nećemo koristiti priručnik za osnovnu školu</a:t>
            </a:r>
          </a:p>
          <a:p>
            <a:pPr>
              <a:lnSpc>
                <a:spcPct val="150000"/>
              </a:lnSpc>
            </a:pPr>
            <a:r>
              <a:rPr lang="hr-HR" sz="1400" b="1" dirty="0" smtClean="0"/>
              <a:t>Autorstvo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/>
              <a:t>	</a:t>
            </a:r>
            <a:r>
              <a:rPr lang="hr-HR" sz="1400" dirty="0" smtClean="0"/>
              <a:t>- Tiskani izvor: tko je izdao publikaciju? (kvalitetu jamči npr. Sveučilišno izdanje)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 smtClean="0"/>
              <a:t>	- Za tiskani i web izvor: tko je autor izvora_ Poznati stručnjak ili nekvalificirana osoba? Djeluje li autor na sveučilištu? Treba provjeriti biografske podatke! Je li objavljivao u recenziranim časopisima?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/>
              <a:t>	</a:t>
            </a:r>
            <a:r>
              <a:rPr lang="hr-HR" sz="1400" dirty="0" smtClean="0"/>
              <a:t>- Za mrežnu stranicu: postoje li podaci o mogućnosti kontaktiranja autora?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01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077238"/>
            <a:ext cx="8915400" cy="4833984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Sadržaj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- procjenjuje se utvrđujući </a:t>
            </a:r>
            <a:r>
              <a:rPr lang="hr-HR" b="1" dirty="0" smtClean="0"/>
              <a:t>točnost i valjanost podataka</a:t>
            </a:r>
            <a:r>
              <a:rPr lang="hr-HR" dirty="0" smtClean="0"/>
              <a:t>: temelji li se informacija na znanstvenom istraživanju; koja literatura potkrepljuje informacije; jesu li informacije točne i pouzdane, temelje li se na istraživanju ili osobnom stavu.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- kod sadržaja se treba utvrditi i </a:t>
            </a:r>
            <a:r>
              <a:rPr lang="hr-HR" b="1" dirty="0" smtClean="0"/>
              <a:t>objektivnost</a:t>
            </a:r>
            <a:r>
              <a:rPr lang="hr-HR" dirty="0" smtClean="0"/>
              <a:t>: jesu li prikazana različita gledišta, je li raspoloživ popis literature koji potvrđuje autorova gledišta?</a:t>
            </a:r>
          </a:p>
          <a:p>
            <a:r>
              <a:rPr lang="hr-HR" b="1" dirty="0" smtClean="0"/>
              <a:t>Obuhvat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Pokriva li izvor osnove ili široko obuhvaća neko područje?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Za tiskani izvor: je li izvor primarni ili sekundarni?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Za web izvor: postoji li link „o nama” koji objašnjava tematsku pokrivenost 	   	  izvora?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26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Aktualnost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Za tiskani i mrežni izvor: Je li „svježina” izvora bitna za informacijski problem?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Za mrežni izvor: Kada je stranica objavljena? Kada je posljednji put obnovljena? Pogledati podatke obično na dnu mrežne stranice!</a:t>
            </a:r>
          </a:p>
          <a:p>
            <a:r>
              <a:rPr lang="hr-HR" b="1" dirty="0" smtClean="0"/>
              <a:t>Korištenje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Lakoća korištenja odnosi se primarno na Internet stranice: lakoća pristupa i dolaženja do potrebne informacije unutar stranice, jasnoća navigacije, mogućnost prikaza samo teksta, pomoć u korištenju izvora.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6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Citiranje literature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64160" y="1294356"/>
            <a:ext cx="8915400" cy="49811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U pisanom djelu potrebno je odvojiti autorov tekst ili misao od tuđih što se postiže navođenjem izvora iz kojega su podaci preuzeti, tj. </a:t>
            </a:r>
            <a:r>
              <a:rPr lang="hr-HR" b="1" dirty="0"/>
              <a:t>c</a:t>
            </a:r>
            <a:r>
              <a:rPr lang="hr-HR" b="1" dirty="0" smtClean="0"/>
              <a:t>itiranjem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b="1" dirty="0" smtClean="0"/>
              <a:t>Citiranjem</a:t>
            </a:r>
            <a:r>
              <a:rPr lang="hr-HR" dirty="0" smtClean="0"/>
              <a:t>:</a:t>
            </a:r>
          </a:p>
          <a:p>
            <a:pPr>
              <a:buFontTx/>
              <a:buChar char="-"/>
            </a:pPr>
            <a:r>
              <a:rPr lang="hr-HR" dirty="0" smtClean="0"/>
              <a:t>Podupirete vlastite informacije, misli i teze</a:t>
            </a:r>
          </a:p>
          <a:p>
            <a:pPr>
              <a:buFontTx/>
              <a:buChar char="-"/>
            </a:pPr>
            <a:r>
              <a:rPr lang="hr-HR" dirty="0" smtClean="0"/>
              <a:t>Potvrđujete rad i odajete priznanje originalnom autoru</a:t>
            </a:r>
          </a:p>
          <a:p>
            <a:pPr>
              <a:buFontTx/>
              <a:buChar char="-"/>
            </a:pPr>
            <a:r>
              <a:rPr lang="hr-HR" dirty="0" smtClean="0"/>
              <a:t>Upućujete čitatelja za daljnja istraživanja.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hr-HR" dirty="0" smtClean="0"/>
              <a:t>Ako ne citirate, stvarate </a:t>
            </a:r>
            <a:r>
              <a:rPr lang="hr-HR" b="1" dirty="0" smtClean="0"/>
              <a:t>plagijat</a:t>
            </a:r>
            <a:r>
              <a:rPr lang="hr-HR" dirty="0" smtClean="0"/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r-HR" dirty="0"/>
              <a:t> </a:t>
            </a:r>
            <a:r>
              <a:rPr lang="hr-HR" dirty="0" smtClean="0"/>
              <a:t>	- Neovlašteno prisvajanje tuđeg duhovnog stvaralaštva s namjerom da se ono prikaže kao svoje predstavlja povredu autorskog prava i podliježe sankcijama u zakonodavstvu svih zemalja.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78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parafraza, a što plagijat?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 smtClean="0"/>
              <a:t>Plagijat </a:t>
            </a:r>
            <a:r>
              <a:rPr lang="hr-HR" dirty="0" smtClean="0"/>
              <a:t>– djelo nastalo prepisivanjem; prisvajanje tuđega rada uloženog u to djelo.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Parafraza</a:t>
            </a:r>
            <a:r>
              <a:rPr lang="hr-HR" dirty="0" smtClean="0"/>
              <a:t>: vlastitim riječima prepričavati ono što je drugi već izrekao/napisao. Za razliku od prepisivanja (plagijata), parafraziranje je dozvoljeno pod pretpostavkom da u fusnotama, ili na kraju rada u popisu literature, navedemo djelo kojim smo se koristili.</a:t>
            </a:r>
          </a:p>
          <a:p>
            <a:pPr>
              <a:lnSpc>
                <a:spcPct val="150000"/>
              </a:lnSpc>
            </a:pPr>
            <a:r>
              <a:rPr lang="hr-HR" b="1" dirty="0" smtClean="0"/>
              <a:t>Citat</a:t>
            </a:r>
            <a:r>
              <a:rPr lang="hr-HR" dirty="0" smtClean="0"/>
              <a:t>: doslovno prenošenje riječi ili dijela teksta; navodi od riječi do riječi.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72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 hrvatskih portala…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5936" y="1421027"/>
            <a:ext cx="9428677" cy="4490195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rgbClr val="333333"/>
                </a:solidFill>
                <a:latin typeface="Roboto Slab"/>
              </a:rPr>
              <a:t>HRVATSKA POLITIKA PUNA PLAGIJATORA: Ovo su najpoznatiji hrvatski plagijatori diploma</a:t>
            </a:r>
            <a:r>
              <a:rPr lang="hr-HR" b="1" dirty="0" smtClean="0">
                <a:solidFill>
                  <a:srgbClr val="333333"/>
                </a:solidFill>
                <a:latin typeface="Roboto Slab"/>
              </a:rPr>
              <a:t>!</a:t>
            </a:r>
          </a:p>
          <a:p>
            <a:endParaRPr lang="hr-HR" b="1" dirty="0">
              <a:solidFill>
                <a:srgbClr val="333333"/>
              </a:solidFill>
              <a:latin typeface="Roboto Slab"/>
            </a:endParaRPr>
          </a:p>
          <a:p>
            <a:r>
              <a:rPr lang="vi-VN" b="1" dirty="0">
                <a:solidFill>
                  <a:srgbClr val="E00605"/>
                </a:solidFill>
                <a:latin typeface="arial"/>
              </a:rPr>
              <a:t>Tvoje pjesme zvuče poznato: Moraliziraju o autorskim pravima, a i sami "posuđivali" od </a:t>
            </a:r>
            <a:r>
              <a:rPr lang="vi-VN" b="1" dirty="0" smtClean="0">
                <a:solidFill>
                  <a:srgbClr val="E00605"/>
                </a:solidFill>
                <a:latin typeface="arial"/>
              </a:rPr>
              <a:t>dru</a:t>
            </a:r>
            <a:r>
              <a:rPr lang="hr-HR" b="1" dirty="0" err="1" smtClean="0">
                <a:solidFill>
                  <a:srgbClr val="E00605"/>
                </a:solidFill>
                <a:latin typeface="arial"/>
              </a:rPr>
              <a:t>gih</a:t>
            </a:r>
            <a:r>
              <a:rPr lang="hr-HR" b="1" dirty="0" smtClean="0">
                <a:solidFill>
                  <a:srgbClr val="E00605"/>
                </a:solidFill>
                <a:latin typeface="arial"/>
              </a:rPr>
              <a:t>! 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ZANIMLJ</a:t>
            </a:r>
            <a:r>
              <a:rPr lang="hr-HR" dirty="0" smtClean="0">
                <a:solidFill>
                  <a:srgbClr val="000000"/>
                </a:solidFill>
                <a:latin typeface="arial"/>
              </a:rPr>
              <a:t>IV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je i to da je velik dio autora koji su se uključili u ZAMP-ovu akciju mnogo puta do sad javno optuživan za plagiranje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.</a:t>
            </a:r>
            <a:endParaRPr lang="hr-HR" dirty="0" smtClean="0">
              <a:solidFill>
                <a:srgbClr val="000000"/>
              </a:solidFill>
              <a:latin typeface="arial"/>
            </a:endParaRPr>
          </a:p>
          <a:p>
            <a:endParaRPr lang="hr-HR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hr-HR" dirty="0">
                <a:solidFill>
                  <a:srgbClr val="000000"/>
                </a:solidFill>
                <a:latin typeface="InterstateCE-BlackCon"/>
              </a:rPr>
              <a:t>Branimir Glavaš ukrao je hit </a:t>
            </a:r>
            <a:r>
              <a:rPr lang="hr-HR" dirty="0" err="1">
                <a:solidFill>
                  <a:srgbClr val="000000"/>
                </a:solidFill>
                <a:latin typeface="InterstateCE-BlackCon"/>
              </a:rPr>
              <a:t>Laibacha</a:t>
            </a:r>
            <a:r>
              <a:rPr lang="hr-HR" dirty="0">
                <a:solidFill>
                  <a:srgbClr val="000000"/>
                </a:solidFill>
                <a:latin typeface="InterstateCE-BlackCon"/>
              </a:rPr>
              <a:t>, prijete mu </a:t>
            </a:r>
            <a:r>
              <a:rPr lang="hr-HR" dirty="0" smtClean="0">
                <a:solidFill>
                  <a:srgbClr val="000000"/>
                </a:solidFill>
                <a:latin typeface="InterstateCE-BlackCon"/>
              </a:rPr>
              <a:t>tužbom </a:t>
            </a:r>
            <a:r>
              <a:rPr lang="hr-HR" b="1" dirty="0" smtClean="0">
                <a:solidFill>
                  <a:srgbClr val="333333"/>
                </a:solidFill>
                <a:latin typeface="Arial"/>
              </a:rPr>
              <a:t>Svjetski </a:t>
            </a:r>
            <a:r>
              <a:rPr lang="hr-HR" b="1" dirty="0">
                <a:solidFill>
                  <a:srgbClr val="333333"/>
                </a:solidFill>
                <a:latin typeface="Arial"/>
              </a:rPr>
              <a:t>slavni bend šokiran je što je HDSSB iskoristio njihovu pjesmu za politički propagandni film na 7. saboru stranke. Čelnik stranke Dragan </a:t>
            </a:r>
            <a:r>
              <a:rPr lang="hr-HR" b="1" dirty="0" err="1">
                <a:solidFill>
                  <a:srgbClr val="333333"/>
                </a:solidFill>
                <a:latin typeface="Arial"/>
              </a:rPr>
              <a:t>Vulin</a:t>
            </a:r>
            <a:r>
              <a:rPr lang="hr-HR" b="1" dirty="0">
                <a:solidFill>
                  <a:srgbClr val="333333"/>
                </a:solidFill>
                <a:latin typeface="Arial"/>
              </a:rPr>
              <a:t> bio je </a:t>
            </a:r>
            <a:r>
              <a:rPr lang="hr-HR" b="1" dirty="0" smtClean="0">
                <a:solidFill>
                  <a:srgbClr val="333333"/>
                </a:solidFill>
                <a:latin typeface="Arial"/>
              </a:rPr>
              <a:t>zatečen…</a:t>
            </a:r>
          </a:p>
          <a:p>
            <a:pPr fontAlgn="base"/>
            <a:endParaRPr lang="hr-HR" b="1" dirty="0">
              <a:solidFill>
                <a:srgbClr val="333333"/>
              </a:solidFill>
              <a:latin typeface="Arial"/>
            </a:endParaRPr>
          </a:p>
          <a:p>
            <a:r>
              <a:rPr lang="hr-HR" b="1" dirty="0">
                <a:solidFill>
                  <a:srgbClr val="000000"/>
                </a:solidFill>
                <a:latin typeface="Arial"/>
              </a:rPr>
              <a:t>Sud proglasio Gorana Bregovića </a:t>
            </a:r>
            <a:r>
              <a:rPr lang="hr-HR" b="1" dirty="0" smtClean="0">
                <a:solidFill>
                  <a:srgbClr val="000000"/>
                </a:solidFill>
                <a:latin typeface="Arial"/>
              </a:rPr>
              <a:t>plagijatorom - </a:t>
            </a:r>
            <a:r>
              <a:rPr lang="hr-HR" b="1" dirty="0">
                <a:solidFill>
                  <a:srgbClr val="444444"/>
                </a:solidFill>
                <a:latin typeface="Arial"/>
              </a:rPr>
              <a:t>Goran Bregović</a:t>
            </a:r>
            <a:r>
              <a:rPr lang="hr-HR" dirty="0">
                <a:solidFill>
                  <a:srgbClr val="444444"/>
                </a:solidFill>
                <a:latin typeface="Arial"/>
              </a:rPr>
              <a:t> isplatio je francuskom glazbeniku </a:t>
            </a:r>
            <a:r>
              <a:rPr lang="hr-HR" b="1" dirty="0" err="1">
                <a:solidFill>
                  <a:srgbClr val="444444"/>
                </a:solidFill>
                <a:latin typeface="Arial"/>
              </a:rPr>
              <a:t>Enricu</a:t>
            </a:r>
            <a:r>
              <a:rPr lang="hr-HR" b="1" dirty="0">
                <a:solidFill>
                  <a:srgbClr val="444444"/>
                </a:solidFill>
                <a:latin typeface="Arial"/>
              </a:rPr>
              <a:t> </a:t>
            </a:r>
            <a:r>
              <a:rPr lang="hr-HR" b="1" dirty="0" err="1">
                <a:solidFill>
                  <a:srgbClr val="444444"/>
                </a:solidFill>
                <a:latin typeface="Arial"/>
              </a:rPr>
              <a:t>Maciasu</a:t>
            </a:r>
            <a:r>
              <a:rPr lang="hr-HR" dirty="0">
                <a:solidFill>
                  <a:srgbClr val="444444"/>
                </a:solidFill>
                <a:latin typeface="Arial"/>
              </a:rPr>
              <a:t> odštetu od milijun eura jer je plagirao i bez dozvole koristio njegovu glazbu u filmu "</a:t>
            </a:r>
            <a:r>
              <a:rPr lang="hr-HR" dirty="0" err="1">
                <a:solidFill>
                  <a:srgbClr val="444444"/>
                </a:solidFill>
                <a:latin typeface="Arial"/>
              </a:rPr>
              <a:t>Arizona</a:t>
            </a:r>
            <a:r>
              <a:rPr lang="hr-HR" dirty="0">
                <a:solidFill>
                  <a:srgbClr val="444444"/>
                </a:solidFill>
                <a:latin typeface="Arial"/>
              </a:rPr>
              <a:t> </a:t>
            </a:r>
            <a:r>
              <a:rPr lang="hr-HR" dirty="0" err="1">
                <a:solidFill>
                  <a:srgbClr val="444444"/>
                </a:solidFill>
                <a:latin typeface="Arial"/>
              </a:rPr>
              <a:t>Dream</a:t>
            </a:r>
            <a:r>
              <a:rPr lang="hr-HR" dirty="0">
                <a:solidFill>
                  <a:srgbClr val="444444"/>
                </a:solidFill>
                <a:latin typeface="Arial"/>
              </a:rPr>
              <a:t>" Emira Kusturice</a:t>
            </a:r>
            <a:endParaRPr lang="hr-H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vi-VN" dirty="0">
              <a:solidFill>
                <a:srgbClr val="000000"/>
              </a:solidFill>
              <a:latin typeface="arial"/>
            </a:endParaRPr>
          </a:p>
          <a:p>
            <a:endParaRPr lang="hr-HR" b="1" dirty="0">
              <a:solidFill>
                <a:srgbClr val="333333"/>
              </a:solidFill>
              <a:latin typeface="Roboto Slab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i kako citirati?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Postoje dva mjesta na kojima citiramo:</a:t>
            </a:r>
          </a:p>
          <a:p>
            <a:pPr marL="0" indent="0">
              <a:buNone/>
            </a:pPr>
            <a:r>
              <a:rPr lang="hr-HR" dirty="0" smtClean="0"/>
              <a:t>	- u tekstu (u zagradama ili u pozivnim bilješkama, tj. fusnotama.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na kraju rada (u popisu literature, tj. bibliografiji)</a:t>
            </a:r>
            <a:endParaRPr lang="hr-HR" dirty="0"/>
          </a:p>
          <a:p>
            <a:r>
              <a:rPr lang="hr-HR" dirty="0" smtClean="0"/>
              <a:t>Citat mora obuhvaćati sljedeće podatke:</a:t>
            </a:r>
          </a:p>
          <a:p>
            <a:pPr lvl="1"/>
            <a:r>
              <a:rPr lang="hr-HR" dirty="0" smtClean="0"/>
              <a:t>Tko je autor izvora</a:t>
            </a:r>
          </a:p>
          <a:p>
            <a:pPr lvl="1"/>
            <a:r>
              <a:rPr lang="hr-HR" dirty="0" smtClean="0"/>
              <a:t>Naslov</a:t>
            </a:r>
          </a:p>
          <a:p>
            <a:pPr lvl="1"/>
            <a:r>
              <a:rPr lang="hr-HR" dirty="0" smtClean="0"/>
              <a:t>Gdje je izvor objavljen, i to</a:t>
            </a:r>
          </a:p>
          <a:p>
            <a:pPr lvl="2"/>
            <a:r>
              <a:rPr lang="hr-HR" dirty="0" smtClean="0"/>
              <a:t>Za knjigu: izdavač i mjesto izdanja</a:t>
            </a:r>
          </a:p>
          <a:p>
            <a:pPr lvl="2"/>
            <a:r>
              <a:rPr lang="hr-HR" dirty="0" smtClean="0"/>
              <a:t>Za članak: koji časopis, godište, broj, stranice od-do</a:t>
            </a:r>
          </a:p>
          <a:p>
            <a:pPr lvl="1">
              <a:buClr>
                <a:srgbClr val="353535"/>
              </a:buClr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Godina objavljivanja</a:t>
            </a:r>
          </a:p>
          <a:p>
            <a:pPr marL="914400" lvl="2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1399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dirty="0"/>
              <a:t>s</a:t>
            </a:r>
            <a:r>
              <a:rPr lang="hr-HR" dirty="0" smtClean="0"/>
              <a:t>at</a:t>
            </a:r>
            <a:br>
              <a:rPr lang="hr-HR" dirty="0" smtClean="0"/>
            </a:br>
            <a:r>
              <a:rPr lang="hr-HR" dirty="0" smtClean="0"/>
              <a:t>Uvodna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Pišete li seminarske radove?</a:t>
            </a:r>
          </a:p>
          <a:p>
            <a:r>
              <a:rPr lang="hr-HR" dirty="0" smtClean="0"/>
              <a:t>Koliko ste upoznati s načinom pisanja seminarskih radova?</a:t>
            </a:r>
          </a:p>
          <a:p>
            <a:r>
              <a:rPr lang="hr-HR" dirty="0" smtClean="0"/>
              <a:t>Na koji način biste započeli pretraživanje literature?</a:t>
            </a:r>
          </a:p>
          <a:p>
            <a:r>
              <a:rPr lang="hr-HR" dirty="0" smtClean="0"/>
              <a:t>Smatrate li da su vam potrebne vještine pretraživanja informacija, pisanja i poznavanja strukture seminarskih radova ili završnog rada na maturi?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59" y="1032102"/>
            <a:ext cx="1838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3" y="188647"/>
            <a:ext cx="13294817" cy="5217443"/>
          </a:xfrm>
        </p:spPr>
      </p:pic>
    </p:spTree>
    <p:extLst>
      <p:ext uri="{BB962C8B-B14F-4D97-AF65-F5344CB8AC3E}">
        <p14:creationId xmlns:p14="http://schemas.microsoft.com/office/powerpoint/2010/main" val="15356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188643"/>
            <a:ext cx="13903440" cy="5865515"/>
          </a:xfrm>
        </p:spPr>
      </p:pic>
    </p:spTree>
    <p:extLst>
      <p:ext uri="{BB962C8B-B14F-4D97-AF65-F5344CB8AC3E}">
        <p14:creationId xmlns:p14="http://schemas.microsoft.com/office/powerpoint/2010/main" val="373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citiranje različitih vrsta izvora: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Knjiga</a:t>
            </a:r>
          </a:p>
          <a:p>
            <a:pPr marL="0" indent="0">
              <a:buNone/>
            </a:pPr>
            <a:r>
              <a:rPr lang="hr-HR" dirty="0"/>
              <a:t>Prezime, Ime autora. Naslov: podnaslov. Podatak o izdanju ako postoji. Mjesto </a:t>
            </a:r>
            <a:r>
              <a:rPr lang="hr-HR" dirty="0" smtClean="0"/>
              <a:t>izdavanja: Nakladnik</a:t>
            </a:r>
            <a:r>
              <a:rPr lang="hr-HR" dirty="0"/>
              <a:t>, godina izdavanja.</a:t>
            </a:r>
          </a:p>
          <a:p>
            <a:pPr marL="0" indent="0">
              <a:buNone/>
            </a:pPr>
            <a:r>
              <a:rPr lang="hr-HR" dirty="0"/>
              <a:t>• kod knjiga koje imaju dva ili tri autora navodi se: Prezime, Ime prvog autora; </a:t>
            </a:r>
            <a:r>
              <a:rPr lang="hr-HR" dirty="0" smtClean="0"/>
              <a:t>Prezime, Ime </a:t>
            </a:r>
            <a:r>
              <a:rPr lang="hr-HR" dirty="0"/>
              <a:t>drugog autora; Prezime, Ime trećeg autora.</a:t>
            </a:r>
          </a:p>
          <a:p>
            <a:pPr marL="0" indent="0">
              <a:buNone/>
            </a:pPr>
            <a:r>
              <a:rPr lang="hr-HR" dirty="0"/>
              <a:t>• kod knjiga koje imaju četiri i više autora navodi se: Prezime, Ime prvog autora…[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.].</a:t>
            </a:r>
          </a:p>
          <a:p>
            <a:pPr marL="0" indent="0">
              <a:buNone/>
            </a:pPr>
            <a:r>
              <a:rPr lang="hr-HR" dirty="0"/>
              <a:t>• kod knjiga koje nemaju podatak o autoru navodi se: Naslov / podatak o uredniku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99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Primjer citiranja knjige koja ima jednog autora:</a:t>
            </a:r>
          </a:p>
          <a:p>
            <a:pPr marL="0" indent="0">
              <a:buNone/>
            </a:pPr>
            <a:r>
              <a:rPr lang="hr-HR" dirty="0" err="1"/>
              <a:t>Manguel</a:t>
            </a:r>
            <a:r>
              <a:rPr lang="hr-HR" dirty="0"/>
              <a:t>, Alberto. Povijest čitanja. Zagreb: </a:t>
            </a:r>
            <a:r>
              <a:rPr lang="hr-HR" dirty="0" err="1"/>
              <a:t>Prometej</a:t>
            </a:r>
            <a:r>
              <a:rPr lang="hr-HR" dirty="0"/>
              <a:t>, 2001.</a:t>
            </a:r>
          </a:p>
          <a:p>
            <a:pPr marL="0" indent="0">
              <a:buNone/>
            </a:pPr>
            <a:r>
              <a:rPr lang="hr-HR" b="1" dirty="0"/>
              <a:t>Primjer citiranja knjige koja ima do tri autora:</a:t>
            </a:r>
          </a:p>
          <a:p>
            <a:pPr marL="0" indent="0">
              <a:buNone/>
            </a:pPr>
            <a:r>
              <a:rPr lang="hr-HR" dirty="0"/>
              <a:t>Babić, Stjepan; </a:t>
            </a:r>
            <a:r>
              <a:rPr lang="hr-HR" dirty="0" err="1"/>
              <a:t>Finka</a:t>
            </a:r>
            <a:r>
              <a:rPr lang="hr-HR" dirty="0"/>
              <a:t>, Božidar; </a:t>
            </a:r>
            <a:r>
              <a:rPr lang="hr-HR" dirty="0" err="1"/>
              <a:t>Moguš</a:t>
            </a:r>
            <a:r>
              <a:rPr lang="hr-HR" dirty="0"/>
              <a:t>, Milan. Hrvatski pravopis. Zagreb : Školska knjiga,</a:t>
            </a:r>
          </a:p>
          <a:p>
            <a:pPr marL="0" indent="0">
              <a:buNone/>
            </a:pPr>
            <a:r>
              <a:rPr lang="hr-HR" dirty="0"/>
              <a:t>1995.</a:t>
            </a:r>
          </a:p>
          <a:p>
            <a:pPr marL="0" indent="0">
              <a:buNone/>
            </a:pPr>
            <a:r>
              <a:rPr lang="hr-HR" b="1" dirty="0"/>
              <a:t>Primjer citiranja knjige koja ima četiri i više autora:</a:t>
            </a:r>
          </a:p>
          <a:p>
            <a:pPr marL="0" indent="0">
              <a:buNone/>
            </a:pPr>
            <a:r>
              <a:rPr lang="hr-HR" dirty="0"/>
              <a:t>Srića, Velimir…[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]. Menedžerska informatika. Zagreb : MEP </a:t>
            </a:r>
            <a:r>
              <a:rPr lang="hr-HR" dirty="0" err="1"/>
              <a:t>Consult</a:t>
            </a:r>
            <a:r>
              <a:rPr lang="hr-HR" dirty="0"/>
              <a:t> : Delfin : HITA</a:t>
            </a:r>
          </a:p>
          <a:p>
            <a:pPr marL="0" indent="0">
              <a:buNone/>
            </a:pPr>
            <a:r>
              <a:rPr lang="hr-HR" dirty="0"/>
              <a:t>Poslovna akademija, 1999.</a:t>
            </a:r>
          </a:p>
          <a:p>
            <a:pPr marL="0" indent="0">
              <a:buNone/>
            </a:pPr>
            <a:r>
              <a:rPr lang="hr-HR" b="1" dirty="0"/>
              <a:t>Primjer citiranja knjige koja nema podatak o autoru:</a:t>
            </a:r>
          </a:p>
          <a:p>
            <a:pPr marL="0" indent="0">
              <a:buNone/>
            </a:pPr>
            <a:r>
              <a:rPr lang="hr-HR" dirty="0"/>
              <a:t>Antologija hrvatske kratke priče / priredio Miroslav </a:t>
            </a:r>
            <a:r>
              <a:rPr lang="hr-HR" dirty="0" err="1"/>
              <a:t>Šicel</a:t>
            </a:r>
            <a:r>
              <a:rPr lang="hr-HR" dirty="0"/>
              <a:t>. Zagreb : </a:t>
            </a:r>
            <a:r>
              <a:rPr lang="hr-HR" dirty="0" err="1"/>
              <a:t>Disput</a:t>
            </a:r>
            <a:r>
              <a:rPr lang="hr-HR" dirty="0"/>
              <a:t>, 2001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14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Vježba </a:t>
            </a:r>
            <a:r>
              <a:rPr lang="hr-HR" dirty="0"/>
              <a:t>1.</a:t>
            </a:r>
            <a:br>
              <a:rPr lang="hr-HR" dirty="0"/>
            </a:br>
            <a:r>
              <a:rPr lang="hr-HR" sz="1800" dirty="0"/>
              <a:t>Primjer citiranja knjige koja ima jednog autora:</a:t>
            </a:r>
            <a:br>
              <a:rPr lang="hr-HR" sz="1800" dirty="0"/>
            </a:br>
            <a:r>
              <a:rPr lang="hr-HR" sz="1800" dirty="0" err="1"/>
              <a:t>Manguel</a:t>
            </a:r>
            <a:r>
              <a:rPr lang="hr-HR" sz="1800" dirty="0"/>
              <a:t>, Alberto. Povijest čitanja. Zagreb: </a:t>
            </a:r>
            <a:r>
              <a:rPr lang="hr-HR" sz="1800" dirty="0" err="1"/>
              <a:t>Prometej</a:t>
            </a:r>
            <a:r>
              <a:rPr lang="hr-HR" sz="1800" dirty="0"/>
              <a:t>, 2001.</a:t>
            </a:r>
            <a:br>
              <a:rPr lang="hr-HR" sz="1800" dirty="0"/>
            </a:br>
            <a:endParaRPr lang="hr-HR" sz="1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5" y="2158316"/>
            <a:ext cx="2706639" cy="4193059"/>
          </a:xfrm>
        </p:spPr>
      </p:pic>
    </p:spTree>
    <p:extLst>
      <p:ext uri="{BB962C8B-B14F-4D97-AF65-F5344CB8AC3E}">
        <p14:creationId xmlns:p14="http://schemas.microsoft.com/office/powerpoint/2010/main" val="22931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Salinger, J. D. Lovac u žitu. Zagreb : ABC naklada, 2004.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00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/>
              <a:t>Vježba 2. </a:t>
            </a:r>
            <a:r>
              <a:rPr lang="hr-HR" sz="1800" dirty="0"/>
              <a:t>– kod knjiga koje imaju dva ili tri autora navodi se: Prezime, Ime prvog autora; Prezime, Ime drugog autora; Prezime, Ime trećeg </a:t>
            </a:r>
            <a:r>
              <a:rPr lang="hr-HR" sz="1800" dirty="0" smtClean="0"/>
              <a:t>autora. Naslov</a:t>
            </a:r>
            <a:r>
              <a:rPr lang="hr-HR" sz="1800" dirty="0"/>
              <a:t>: podnaslov. Podatak o izdanju ako postoji. Mjesto izdavanja: Nakladnik, godina </a:t>
            </a:r>
            <a:r>
              <a:rPr lang="hr-HR" sz="1800" dirty="0" smtClean="0"/>
              <a:t>izdavanja. Str od-do.</a:t>
            </a:r>
            <a:br>
              <a:rPr lang="hr-HR" sz="1800" dirty="0" smtClean="0"/>
            </a:br>
            <a:r>
              <a:rPr lang="hr-HR" sz="1800" dirty="0" smtClean="0"/>
              <a:t>Iz dolje navedene knjige koristili smo kao izvor stranice od 47. do 52.</a:t>
            </a:r>
            <a:br>
              <a:rPr lang="hr-HR" sz="1800" dirty="0" smtClean="0"/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7" y="2240695"/>
            <a:ext cx="3118531" cy="4217773"/>
          </a:xfrm>
        </p:spPr>
      </p:pic>
    </p:spTree>
    <p:extLst>
      <p:ext uri="{BB962C8B-B14F-4D97-AF65-F5344CB8AC3E}">
        <p14:creationId xmlns:p14="http://schemas.microsoft.com/office/powerpoint/2010/main" val="25068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Weber, Sanda; </a:t>
            </a:r>
            <a:r>
              <a:rPr lang="hr-HR" dirty="0" err="1" smtClean="0"/>
              <a:t>Mikačić</a:t>
            </a:r>
            <a:r>
              <a:rPr lang="hr-HR" dirty="0" smtClean="0"/>
              <a:t>, Vesna. Osnove turizma: udžbenik za prve razrede srednjih škola ugostiteljsko-turističkog područja rada. 11. izdanje. Zagreb: Školska knjiga, 2007. Str. 47-52.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9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Poglavlje u knjizi</a:t>
            </a:r>
          </a:p>
          <a:p>
            <a:r>
              <a:rPr lang="hr-HR" dirty="0"/>
              <a:t>Prezime, Ime autora. Naslov poglavlja. // Naslov knjige / Ime i prezime autora knjige. </a:t>
            </a:r>
            <a:r>
              <a:rPr lang="hr-HR" dirty="0" smtClean="0"/>
              <a:t>Mjesto izdavanja</a:t>
            </a:r>
            <a:r>
              <a:rPr lang="hr-HR" dirty="0"/>
              <a:t>: Nakladnik, godina izdavanja. Početna i završna stranica.</a:t>
            </a:r>
          </a:p>
          <a:p>
            <a:r>
              <a:rPr lang="hr-HR" b="1" dirty="0"/>
              <a:t>Primjer:</a:t>
            </a:r>
          </a:p>
          <a:p>
            <a:r>
              <a:rPr lang="hr-HR" dirty="0" err="1"/>
              <a:t>Petrak</a:t>
            </a:r>
            <a:r>
              <a:rPr lang="hr-HR" dirty="0"/>
              <a:t>, Jelka. Traženje informacija u medicini. // Uvod u znanstveni rad u medicini </a:t>
            </a:r>
            <a:r>
              <a:rPr lang="hr-HR" dirty="0" smtClean="0"/>
              <a:t>/ Matko </a:t>
            </a:r>
            <a:r>
              <a:rPr lang="hr-HR" dirty="0"/>
              <a:t>Marušić i suradnici. 3. </a:t>
            </a:r>
            <a:r>
              <a:rPr lang="hr-HR" dirty="0" err="1"/>
              <a:t>izd</a:t>
            </a:r>
            <a:r>
              <a:rPr lang="hr-HR" dirty="0"/>
              <a:t>. Zagreb: Medicinska naklada, 2004. Str. </a:t>
            </a:r>
            <a:r>
              <a:rPr lang="hr-HR" dirty="0" smtClean="0"/>
              <a:t>116-124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0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Natuknica u enciklopediji</a:t>
            </a:r>
          </a:p>
          <a:p>
            <a:r>
              <a:rPr lang="hr-HR" dirty="0"/>
              <a:t>Prezime, Ime autora natuknice (ako postoji). Naslov natuknice. // Naslov enciklopedije. </a:t>
            </a:r>
            <a:r>
              <a:rPr lang="hr-HR" dirty="0" smtClean="0"/>
              <a:t>Podatak o </a:t>
            </a:r>
            <a:r>
              <a:rPr lang="hr-HR" dirty="0"/>
              <a:t>izdanju (ako postoji). Mjesto izdavanja: Nakladnik, godina izdavanja prvog i zadnjeg </a:t>
            </a:r>
            <a:r>
              <a:rPr lang="hr-HR" dirty="0" smtClean="0"/>
              <a:t>sveska (ukoliko </a:t>
            </a:r>
            <a:r>
              <a:rPr lang="hr-HR" dirty="0"/>
              <a:t>enciklopedija ima više svezaka). Godina izdavanja sveska u kojemu se nalazi </a:t>
            </a:r>
            <a:r>
              <a:rPr lang="hr-HR" dirty="0" smtClean="0"/>
              <a:t>natuknica. Stranica</a:t>
            </a:r>
            <a:r>
              <a:rPr lang="hr-HR" dirty="0"/>
              <a:t>.</a:t>
            </a:r>
          </a:p>
          <a:p>
            <a:r>
              <a:rPr lang="hr-HR" dirty="0"/>
              <a:t>Primjer:</a:t>
            </a:r>
          </a:p>
          <a:p>
            <a:r>
              <a:rPr lang="hr-HR" dirty="0"/>
              <a:t>Bibliografija. // </a:t>
            </a:r>
            <a:r>
              <a:rPr lang="hr-HR" dirty="0" err="1" smtClean="0"/>
              <a:t>Hvatska</a:t>
            </a:r>
            <a:r>
              <a:rPr lang="hr-HR" dirty="0" smtClean="0"/>
              <a:t> enciklopedija. Zagreb</a:t>
            </a:r>
            <a:r>
              <a:rPr lang="hr-HR" dirty="0"/>
              <a:t>: </a:t>
            </a:r>
            <a:r>
              <a:rPr lang="hr-HR" dirty="0" smtClean="0"/>
              <a:t>Leksikografski zavod Miroslav Krleža, 1999-2009. Sv</a:t>
            </a:r>
            <a:r>
              <a:rPr lang="hr-HR" dirty="0"/>
              <a:t>. </a:t>
            </a:r>
            <a:r>
              <a:rPr lang="hr-HR" dirty="0" smtClean="0"/>
              <a:t>2. 2000. Str. 101-102.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00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Definiranje zadatka i upoznavanje s temom</a:t>
            </a:r>
          </a:p>
          <a:p>
            <a:r>
              <a:rPr lang="hr-HR" dirty="0" smtClean="0"/>
              <a:t>Pronalaženje osnovnih informacija o ključnim pojmovima u udžbenicima, enciklopedijama i drugim priručnicima radi smještanja problematike u kontekst</a:t>
            </a:r>
          </a:p>
          <a:p>
            <a:r>
              <a:rPr lang="hr-HR" dirty="0" smtClean="0"/>
              <a:t>Pronalaženje literature i pristup informacijama</a:t>
            </a:r>
          </a:p>
          <a:p>
            <a:r>
              <a:rPr lang="hr-HR" dirty="0" smtClean="0"/>
              <a:t>Pretraživanje interneta</a:t>
            </a:r>
          </a:p>
          <a:p>
            <a:r>
              <a:rPr lang="hr-HR" dirty="0" smtClean="0"/>
              <a:t>Korištenje i vrednovanje izvora</a:t>
            </a:r>
          </a:p>
          <a:p>
            <a:r>
              <a:rPr lang="hr-HR" dirty="0" smtClean="0"/>
              <a:t>Sinteza informacija</a:t>
            </a:r>
          </a:p>
          <a:p>
            <a:r>
              <a:rPr lang="hr-HR" dirty="0" smtClean="0"/>
              <a:t>Citiranje literature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68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/>
              <a:t>Članak u časopisu</a:t>
            </a:r>
          </a:p>
          <a:p>
            <a:r>
              <a:rPr lang="hr-HR" dirty="0"/>
              <a:t>Prezime, Ime autora. Naslov rada: podnaslov. // Naslov časopisa oznaka </a:t>
            </a:r>
            <a:r>
              <a:rPr lang="hr-HR" dirty="0" smtClean="0"/>
              <a:t>sveska/godišta, broj(godina</a:t>
            </a:r>
            <a:r>
              <a:rPr lang="hr-HR" dirty="0"/>
              <a:t>), početna-završna stranica.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 err="1"/>
              <a:t>Aparac</a:t>
            </a:r>
            <a:r>
              <a:rPr lang="hr-HR" dirty="0"/>
              <a:t>-Jelušić, Tatjana. Knjižnična znanost u posljednjem desetljeću dvadesetog stoljeća</a:t>
            </a:r>
            <a:r>
              <a:rPr lang="hr-HR" dirty="0" smtClean="0"/>
              <a:t>. // </a:t>
            </a:r>
            <a:r>
              <a:rPr lang="hr-HR" dirty="0"/>
              <a:t>Vjesnik bibliotekara Hrvatske 40, 1/2(1997), str. 139-152.</a:t>
            </a:r>
          </a:p>
          <a:p>
            <a:r>
              <a:rPr lang="hr-HR" b="1" dirty="0"/>
              <a:t>Članak u novinama</a:t>
            </a:r>
          </a:p>
          <a:p>
            <a:r>
              <a:rPr lang="hr-HR" dirty="0"/>
              <a:t>Prezime, Ime autora. Naslov rada : podnaslov. // Naslov novina oznaka sveska/godišta, </a:t>
            </a:r>
            <a:r>
              <a:rPr lang="hr-HR" dirty="0" smtClean="0"/>
              <a:t>broj(dan, datum</a:t>
            </a:r>
            <a:r>
              <a:rPr lang="hr-HR" dirty="0"/>
              <a:t>), početna-završna stranica.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 err="1"/>
              <a:t>Pofuk</a:t>
            </a:r>
            <a:r>
              <a:rPr lang="hr-HR" dirty="0"/>
              <a:t>, Branimir. Veličanstvena opera. // Jutarnji list 55, 102.020(subota, 4.2.2006.), </a:t>
            </a:r>
            <a:r>
              <a:rPr lang="hr-HR" dirty="0" smtClean="0"/>
              <a:t>str. 44</a:t>
            </a:r>
            <a:r>
              <a:rPr lang="hr-HR" dirty="0"/>
              <a:t>.</a:t>
            </a:r>
          </a:p>
          <a:p>
            <a:r>
              <a:rPr lang="hr-HR" dirty="0" smtClean="0"/>
              <a:t>ako </a:t>
            </a:r>
            <a:r>
              <a:rPr lang="hr-HR" dirty="0"/>
              <a:t>je autor potpisan samo inicijalima, navode se iza naslova i znaka /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/>
              <a:t>Cimet za budnost u vožnji / I.V. // Večernji list 46, 15.170(subota, 4.2. 2006), str. 86. </a:t>
            </a:r>
          </a:p>
        </p:txBody>
      </p:sp>
    </p:spTree>
    <p:extLst>
      <p:ext uri="{BB962C8B-B14F-4D97-AF65-F5344CB8AC3E}">
        <p14:creationId xmlns:p14="http://schemas.microsoft.com/office/powerpoint/2010/main" val="4183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Članak u elektroničkom časopisu:</a:t>
            </a:r>
          </a:p>
          <a:p>
            <a:pPr marL="0" indent="0">
              <a:buNone/>
            </a:pPr>
            <a:r>
              <a:rPr lang="hr-HR" dirty="0"/>
              <a:t>Prezime, Ime autora. Naslov rada: podnaslov. // Naslov časopisa oznaka </a:t>
            </a:r>
            <a:r>
              <a:rPr lang="hr-HR" dirty="0" smtClean="0"/>
              <a:t>sveska/godišta, broj(godina</a:t>
            </a:r>
            <a:r>
              <a:rPr lang="hr-HR" dirty="0"/>
              <a:t>). Potpuna URL adresa (datum pristupa dokumentu)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 err="1"/>
              <a:t>Petr</a:t>
            </a:r>
            <a:r>
              <a:rPr lang="hr-HR" dirty="0"/>
              <a:t>, Kornelija; Vrana, Radovan; </a:t>
            </a:r>
            <a:r>
              <a:rPr lang="hr-HR" dirty="0" err="1"/>
              <a:t>Aparac</a:t>
            </a:r>
            <a:r>
              <a:rPr lang="hr-HR" dirty="0"/>
              <a:t>-Jelušić, Tatjana. Obrazovanje na daljinu: </a:t>
            </a:r>
            <a:r>
              <a:rPr lang="hr-HR" dirty="0" smtClean="0"/>
              <a:t>mogući model </a:t>
            </a:r>
            <a:r>
              <a:rPr lang="hr-HR" dirty="0"/>
              <a:t>u području knjižnične i informacijske znanosti Hrvatske. // Časopis </a:t>
            </a:r>
            <a:r>
              <a:rPr lang="hr-HR" dirty="0" err="1"/>
              <a:t>Edupoint</a:t>
            </a:r>
            <a:r>
              <a:rPr lang="hr-HR" dirty="0"/>
              <a:t> </a:t>
            </a:r>
            <a:r>
              <a:rPr lang="hr-HR" dirty="0" smtClean="0"/>
              <a:t>2, 2(2002</a:t>
            </a:r>
            <a:r>
              <a:rPr lang="hr-HR" dirty="0"/>
              <a:t>). </a:t>
            </a:r>
            <a:r>
              <a:rPr lang="hr-HR" dirty="0" smtClean="0"/>
              <a:t>URL: http</a:t>
            </a:r>
            <a:r>
              <a:rPr lang="hr-HR" dirty="0"/>
              <a:t>://edupoint.carnet.hr/casopis/aktualni/index.html (2002-01-22) </a:t>
            </a:r>
          </a:p>
        </p:txBody>
      </p:sp>
    </p:spTree>
    <p:extLst>
      <p:ext uri="{BB962C8B-B14F-4D97-AF65-F5344CB8AC3E}">
        <p14:creationId xmlns:p14="http://schemas.microsoft.com/office/powerpoint/2010/main" val="19437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/>
              <a:t>Članak na mrežnoj stranici:</a:t>
            </a:r>
          </a:p>
          <a:p>
            <a:pPr marL="0" indent="0">
              <a:buNone/>
            </a:pPr>
            <a:r>
              <a:rPr lang="hr-HR" dirty="0"/>
              <a:t>Prezime, Ime autora (ako postoji). Naslov: podnaslov, datum/godina nastanka dokumenta (</a:t>
            </a:r>
            <a:r>
              <a:rPr lang="hr-HR" dirty="0" smtClean="0"/>
              <a:t>ako postoji</a:t>
            </a:r>
            <a:r>
              <a:rPr lang="hr-HR" dirty="0"/>
              <a:t>). Potpuna URL adresa (datum pristupa dokumentu)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/>
              <a:t>Lauder, John; </a:t>
            </a:r>
            <a:r>
              <a:rPr lang="hr-HR" dirty="0" err="1"/>
              <a:t>Matheson</a:t>
            </a:r>
            <a:r>
              <a:rPr lang="hr-HR" dirty="0"/>
              <a:t>, </a:t>
            </a:r>
            <a:r>
              <a:rPr lang="hr-HR" dirty="0" err="1"/>
              <a:t>Ann</a:t>
            </a:r>
            <a:r>
              <a:rPr lang="hr-HR" dirty="0"/>
              <a:t>. </a:t>
            </a:r>
            <a:r>
              <a:rPr lang="hr-HR" dirty="0" err="1"/>
              <a:t>Newsplan</a:t>
            </a:r>
            <a:r>
              <a:rPr lang="hr-HR" dirty="0"/>
              <a:t> 2000 </a:t>
            </a:r>
            <a:r>
              <a:rPr lang="hr-HR" dirty="0" err="1"/>
              <a:t>project</a:t>
            </a:r>
            <a:r>
              <a:rPr lang="hr-HR" dirty="0"/>
              <a:t> : </a:t>
            </a:r>
            <a:r>
              <a:rPr lang="hr-HR" dirty="0" err="1"/>
              <a:t>completion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heritage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lottery</a:t>
            </a:r>
            <a:r>
              <a:rPr lang="hr-HR" dirty="0"/>
              <a:t> </a:t>
            </a:r>
            <a:r>
              <a:rPr lang="hr-HR" dirty="0" err="1"/>
              <a:t>fund</a:t>
            </a:r>
            <a:r>
              <a:rPr lang="hr-HR" dirty="0"/>
              <a:t>, 2005. URL: http://www.bl.uk/about/cooperation/pdf/newsplan2000final.pdf</a:t>
            </a:r>
          </a:p>
          <a:p>
            <a:pPr marL="0" indent="0">
              <a:buNone/>
            </a:pPr>
            <a:r>
              <a:rPr lang="hr-HR" dirty="0"/>
              <a:t>(2006-01-13)</a:t>
            </a:r>
          </a:p>
          <a:p>
            <a:pPr marL="0" indent="0">
              <a:buNone/>
            </a:pPr>
            <a:r>
              <a:rPr lang="hr-HR" b="1" dirty="0"/>
              <a:t>Primjer članka na mrežnoj stranici koji nema autora:</a:t>
            </a:r>
          </a:p>
          <a:p>
            <a:pPr marL="0" indent="0">
              <a:buNone/>
            </a:pPr>
            <a:r>
              <a:rPr lang="hr-HR" dirty="0" err="1"/>
              <a:t>Dynamic</a:t>
            </a:r>
            <a:r>
              <a:rPr lang="hr-HR" dirty="0"/>
              <a:t> </a:t>
            </a:r>
            <a:r>
              <a:rPr lang="hr-HR" dirty="0" err="1"/>
              <a:t>action</a:t>
            </a:r>
            <a:r>
              <a:rPr lang="hr-HR" dirty="0"/>
              <a:t> plan, 2005. URL:http://www.minervaeurope.org/publications/dap/dap.pdf</a:t>
            </a:r>
          </a:p>
          <a:p>
            <a:pPr marL="0" indent="0">
              <a:buNone/>
            </a:pPr>
            <a:r>
              <a:rPr lang="hr-HR" dirty="0"/>
              <a:t>(2005-11-20) </a:t>
            </a:r>
          </a:p>
        </p:txBody>
      </p:sp>
    </p:spTree>
    <p:extLst>
      <p:ext uri="{BB962C8B-B14F-4D97-AF65-F5344CB8AC3E}">
        <p14:creationId xmlns:p14="http://schemas.microsoft.com/office/powerpoint/2010/main" val="10667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Mrežna stranica:</a:t>
            </a:r>
          </a:p>
          <a:p>
            <a:pPr marL="0" indent="0">
              <a:buNone/>
            </a:pPr>
            <a:r>
              <a:rPr lang="hr-HR" dirty="0"/>
              <a:t>Naslov stranice. Potpuna URL adresa (datum pristupa stranici)</a:t>
            </a:r>
          </a:p>
          <a:p>
            <a:pPr marL="0" indent="0">
              <a:buNone/>
            </a:pPr>
            <a:r>
              <a:rPr lang="hr-HR" b="1" dirty="0"/>
              <a:t>Primjer:</a:t>
            </a:r>
          </a:p>
          <a:p>
            <a:pPr marL="0" indent="0">
              <a:buNone/>
            </a:pPr>
            <a:r>
              <a:rPr lang="hr-HR" dirty="0"/>
              <a:t>Hrvatsko knjižničarsko društvo. URL: http://www.hkdrustvo.hr/ (2006-03-01) </a:t>
            </a:r>
          </a:p>
        </p:txBody>
      </p:sp>
    </p:spTree>
    <p:extLst>
      <p:ext uri="{BB962C8B-B14F-4D97-AF65-F5344CB8AC3E}">
        <p14:creationId xmlns:p14="http://schemas.microsoft.com/office/powerpoint/2010/main" val="3001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Vježba 3. Posjeti mrežnu stranicu Pitajte knjižničare i citiraj je kao informacijski izvor!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69" y="2133600"/>
            <a:ext cx="6716888" cy="37782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0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Pitajte knjižničare</a:t>
            </a:r>
            <a:r>
              <a:rPr lang="hr-HR" dirty="0"/>
              <a:t>. URL: </a:t>
            </a:r>
            <a:r>
              <a:rPr lang="hr-HR" dirty="0">
                <a:hlinkClick r:id="rId2"/>
              </a:rPr>
              <a:t>http://http://www.knjiznica.hr/pitajte-knjiznicare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(2015-04-27)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21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Vježba </a:t>
            </a:r>
            <a:r>
              <a:rPr lang="hr-HR" dirty="0"/>
              <a:t>4. </a:t>
            </a:r>
            <a:r>
              <a:rPr lang="hr-HR" sz="1800" dirty="0"/>
              <a:t>Članak na mrežnoj stranici:</a:t>
            </a:r>
            <a:br>
              <a:rPr lang="hr-HR" sz="1800" dirty="0"/>
            </a:br>
            <a:r>
              <a:rPr lang="hr-HR" sz="1800" dirty="0"/>
              <a:t>Prezime, Ime autora (ako postoji). Naslov: podnaslov, datum/godina nastanka dokumenta (ako postoji). Potpuna URL adresa (datum pristupa dokumentu</a:t>
            </a:r>
            <a:r>
              <a:rPr lang="hr-HR" dirty="0"/>
              <a:t>)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71" y="2133600"/>
            <a:ext cx="7086623" cy="4077730"/>
          </a:xfrm>
        </p:spPr>
      </p:pic>
    </p:spTree>
    <p:extLst>
      <p:ext uri="{BB962C8B-B14F-4D97-AF65-F5344CB8AC3E}">
        <p14:creationId xmlns:p14="http://schemas.microsoft.com/office/powerpoint/2010/main" val="18042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Čuka, Ankica. Životinjski svijet Australije, 2005. </a:t>
            </a:r>
            <a:r>
              <a:rPr lang="hr-HR" dirty="0">
                <a:hlinkClick r:id="rId2"/>
              </a:rPr>
              <a:t>URL:http://http://www.geografija.hr/svijet/zivotinjski-svijet-australije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(2015-04-28)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9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 za vježbu!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Posjetite školsku mrežnu stranicu </a:t>
            </a:r>
            <a:r>
              <a:rPr lang="hr-HR" dirty="0" smtClean="0">
                <a:hlinkClick r:id="rId2"/>
              </a:rPr>
              <a:t>www.htus.hr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Otvorite stranicu školske knjižnice ili naslov </a:t>
            </a:r>
            <a:r>
              <a:rPr lang="hr-HR" b="1" dirty="0" smtClean="0"/>
              <a:t>Korisni linkovi  </a:t>
            </a:r>
            <a:r>
              <a:rPr lang="hr-HR" dirty="0" smtClean="0"/>
              <a:t>s desne strane</a:t>
            </a:r>
          </a:p>
          <a:p>
            <a:pPr marL="0" indent="0">
              <a:buNone/>
            </a:pPr>
            <a:r>
              <a:rPr lang="hr-HR" dirty="0" smtClean="0"/>
              <a:t>Otvorite poveznicu </a:t>
            </a:r>
            <a:r>
              <a:rPr lang="hr-HR" b="1" dirty="0" smtClean="0"/>
              <a:t>Upute za citiranje </a:t>
            </a:r>
            <a:r>
              <a:rPr lang="hr-HR" dirty="0" smtClean="0"/>
              <a:t>kako biste riješili zadatak!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7076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Rješenja – časopisi!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 </a:t>
            </a:r>
          </a:p>
          <a:p>
            <a:pPr lvl="0"/>
            <a:r>
              <a:rPr lang="hr-HR" b="1" dirty="0" err="1"/>
              <a:t>Kašuba</a:t>
            </a:r>
            <a:r>
              <a:rPr lang="hr-HR" b="1" dirty="0"/>
              <a:t>, </a:t>
            </a:r>
            <a:r>
              <a:rPr lang="hr-HR" b="1" dirty="0" err="1"/>
              <a:t>Vilena</a:t>
            </a:r>
            <a:r>
              <a:rPr lang="hr-HR" b="1" dirty="0"/>
              <a:t>. </a:t>
            </a:r>
            <a:r>
              <a:rPr lang="hr-HR" b="1" dirty="0" err="1"/>
              <a:t>Bergen</a:t>
            </a:r>
            <a:r>
              <a:rPr lang="hr-HR" b="1" dirty="0"/>
              <a:t>: Vrata fjordova</a:t>
            </a:r>
            <a:r>
              <a:rPr lang="hr-HR" b="1" dirty="0" smtClean="0"/>
              <a:t>. // </a:t>
            </a:r>
            <a:r>
              <a:rPr lang="hr-HR" b="1" dirty="0"/>
              <a:t>Priroda: Hrvatsko prirodoslovno društvo  998, 2/11 (2011), str. 10-14.</a:t>
            </a:r>
          </a:p>
          <a:p>
            <a:pPr marL="0" indent="0">
              <a:buNone/>
            </a:pPr>
            <a:endParaRPr lang="hr-HR" b="1" dirty="0"/>
          </a:p>
          <a:p>
            <a:pPr lvl="0"/>
            <a:r>
              <a:rPr lang="hr-HR" b="1" dirty="0"/>
              <a:t>Sedam svjetskih čuda</a:t>
            </a:r>
            <a:r>
              <a:rPr lang="hr-HR" b="1" dirty="0" smtClean="0"/>
              <a:t>. //  </a:t>
            </a:r>
            <a:r>
              <a:rPr lang="hr-HR" b="1" dirty="0"/>
              <a:t>Turist plus: revija za turizam, gospodarstvo i kulturu življenja 140, (2010), str. 42-44.</a:t>
            </a:r>
          </a:p>
          <a:p>
            <a:pPr marL="0" indent="0">
              <a:buNone/>
            </a:pPr>
            <a:r>
              <a:rPr lang="hr-HR" b="1" dirty="0"/>
              <a:t> </a:t>
            </a:r>
          </a:p>
          <a:p>
            <a:pPr lvl="0"/>
            <a:r>
              <a:rPr lang="hr-HR" b="1" dirty="0" err="1"/>
              <a:t>Tončinić</a:t>
            </a:r>
            <a:r>
              <a:rPr lang="hr-HR" b="1" dirty="0"/>
              <a:t>, Mira. Tehnika u ugostiteljstvu: Visoka tehnologija u profesionalnoj kuhinji. // Ugostiteljstvo i turizam 07-08 (2008), str. 64-66.</a:t>
            </a:r>
          </a:p>
          <a:p>
            <a:pPr marL="0" indent="0">
              <a:buNone/>
            </a:pPr>
            <a:endParaRPr lang="hr-HR" b="1" dirty="0"/>
          </a:p>
          <a:p>
            <a:pPr lvl="0"/>
            <a:r>
              <a:rPr lang="hr-HR" b="1" dirty="0" err="1"/>
              <a:t>Gatti</a:t>
            </a:r>
            <a:r>
              <a:rPr lang="hr-HR" b="1" dirty="0"/>
              <a:t>, Petra. Turizam, blagostanje i distribucija dohotka u Hrvatskoj. // Turizam 61, 1(2013), str. 53-69.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426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započeti istraživanje i definirati informacijski problem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 početku je potrebno postaviti nekoliko pitanja:</a:t>
            </a:r>
          </a:p>
          <a:p>
            <a:r>
              <a:rPr lang="hr-HR" dirty="0" smtClean="0"/>
              <a:t>Koja je ključna ideja istraživanja (maturalnog rada)</a:t>
            </a:r>
          </a:p>
          <a:p>
            <a:r>
              <a:rPr lang="hr-HR" dirty="0" smtClean="0"/>
              <a:t>Koje se specifičnosti opisuju ili dokazuju</a:t>
            </a:r>
          </a:p>
          <a:p>
            <a:r>
              <a:rPr lang="hr-HR" dirty="0" smtClean="0"/>
              <a:t>Kojem području znanosti pripada problem</a:t>
            </a:r>
          </a:p>
          <a:p>
            <a:r>
              <a:rPr lang="hr-HR" dirty="0" smtClean="0"/>
              <a:t>Po kojim ključnim riječima pretraživati?</a:t>
            </a:r>
          </a:p>
        </p:txBody>
      </p:sp>
    </p:spTree>
    <p:extLst>
      <p:ext uri="{BB962C8B-B14F-4D97-AF65-F5344CB8AC3E}">
        <p14:creationId xmlns:p14="http://schemas.microsoft.com/office/powerpoint/2010/main" val="2430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Rješenja – natuknica u enciklopediji!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b="1" dirty="0" smtClean="0"/>
              <a:t>Američki građanski rat. // Hrvatska opća enciklopedija. Zagreb: Leksikografski zavod Miroslav Krleža. Sv. 1. 1999. Str. 190 -191.</a:t>
            </a:r>
          </a:p>
          <a:p>
            <a:pPr marL="0" indent="0">
              <a:lnSpc>
                <a:spcPct val="150000"/>
              </a:lnSpc>
              <a:buNone/>
            </a:pPr>
            <a:endParaRPr lang="hr-HR" b="1" dirty="0"/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/>
              <a:t>Belgija. // Hrvatska opća enciklopedija. Zagreb: Leksikografski zavod Miroslav Krleža. Sv. 2. 1999. Str. 26 – 32.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982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Rješenja – mrežne stranice!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Hotelijersko-turistička i ugostiteljska škola Zadar. </a:t>
            </a:r>
            <a:r>
              <a:rPr lang="hr-HR" dirty="0"/>
              <a:t>URL: </a:t>
            </a:r>
            <a:r>
              <a:rPr lang="hr-HR" dirty="0">
                <a:hlinkClick r:id="rId2"/>
              </a:rPr>
              <a:t>http://www.ss-hotelijerskoturistickaiugostiteljska-zd.skole.hr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(2015-11-06)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Djeca medija. </a:t>
            </a:r>
            <a:r>
              <a:rPr lang="hr-HR" dirty="0"/>
              <a:t>URL: </a:t>
            </a:r>
            <a:r>
              <a:rPr lang="hr-HR" dirty="0">
                <a:hlinkClick r:id="rId3"/>
              </a:rPr>
              <a:t>http://www.djecamedija.org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(2015-11-06)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91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rad!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2800" b="1" dirty="0" smtClean="0"/>
              <a:t>Teme svojih završnih radova možete poslati na adresu </a:t>
            </a:r>
            <a:r>
              <a:rPr lang="hr-HR" sz="2800" b="1" dirty="0" err="1" smtClean="0">
                <a:hlinkClick r:id="rId2"/>
              </a:rPr>
              <a:t>knjiznicazd</a:t>
            </a:r>
            <a:r>
              <a:rPr lang="hr-HR" sz="2800" b="1" dirty="0" smtClean="0">
                <a:hlinkClick r:id="rId2"/>
              </a:rPr>
              <a:t>@</a:t>
            </a:r>
            <a:r>
              <a:rPr lang="hr-HR" sz="2800" b="1" dirty="0" err="1" smtClean="0">
                <a:hlinkClick r:id="rId2"/>
              </a:rPr>
              <a:t>gmail.com</a:t>
            </a:r>
            <a:r>
              <a:rPr lang="hr-HR" sz="2800" b="1" dirty="0" smtClean="0"/>
              <a:t> kako bismo vam pomogli u traženju literature.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232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7" y="624109"/>
            <a:ext cx="8911687" cy="295833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hr-HR" dirty="0" smtClean="0"/>
              <a:t>2. sat</a:t>
            </a:r>
            <a:br>
              <a:rPr lang="hr-HR" dirty="0" smtClean="0"/>
            </a:br>
            <a:r>
              <a:rPr lang="hr-HR" dirty="0" smtClean="0"/>
              <a:t>Izrada završnog (maturalnog) rada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800" dirty="0" smtClean="0">
                <a:solidFill>
                  <a:schemeClr val="accent2"/>
                </a:solidFill>
              </a:rPr>
              <a:t>Preuzeto od: </a:t>
            </a:r>
            <a:r>
              <a:rPr lang="hr-HR" sz="1800" dirty="0" smtClean="0">
                <a:solidFill>
                  <a:schemeClr val="accent2"/>
                </a:solidFill>
                <a:ea typeface="+mn-ea"/>
                <a:cs typeface="+mn-cs"/>
              </a:rPr>
              <a:t>Katić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</a:rPr>
              <a:t>, Elvira; </a:t>
            </a:r>
            <a:r>
              <a:rPr lang="hr-HR" sz="1800" dirty="0" err="1">
                <a:solidFill>
                  <a:schemeClr val="accent2"/>
                </a:solidFill>
                <a:ea typeface="+mn-ea"/>
                <a:cs typeface="+mn-cs"/>
              </a:rPr>
              <a:t>Rušev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</a:rPr>
              <a:t> </a:t>
            </a:r>
            <a:r>
              <a:rPr lang="hr-HR" sz="1800" dirty="0" err="1">
                <a:solidFill>
                  <a:schemeClr val="accent2"/>
                </a:solidFill>
                <a:ea typeface="+mn-ea"/>
                <a:cs typeface="+mn-cs"/>
              </a:rPr>
              <a:t>Mogilevskij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</a:rPr>
              <a:t>, Jelena. Maturalni rad – od plana do realizacije. </a:t>
            </a:r>
            <a:r>
              <a:rPr lang="hr-HR" sz="1800" dirty="0" smtClean="0">
                <a:solidFill>
                  <a:schemeClr val="accent2"/>
                </a:solidFill>
                <a:ea typeface="+mn-ea"/>
                <a:cs typeface="+mn-cs"/>
              </a:rPr>
              <a:t>URL: </a:t>
            </a:r>
            <a:r>
              <a:rPr lang="hr-HR" sz="1800" dirty="0" smtClean="0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http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://www.knjiznicari.hr/UDK02/</a:t>
            </a:r>
            <a:r>
              <a:rPr lang="hr-HR" sz="1800" dirty="0" err="1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index.php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/Maturalni_rad-od_plana_do_realizacije_-_Elvira_Kati%C4%87,_Jelena_</a:t>
            </a:r>
            <a:r>
              <a:rPr lang="hr-HR" sz="1800" dirty="0" err="1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Ru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%C5%A1ev_</a:t>
            </a:r>
            <a:r>
              <a:rPr lang="hr-HR" sz="1800" dirty="0" err="1">
                <a:solidFill>
                  <a:schemeClr val="accent2"/>
                </a:solidFill>
                <a:ea typeface="+mn-ea"/>
                <a:cs typeface="+mn-cs"/>
                <a:hlinkClick r:id="rId2"/>
              </a:rPr>
              <a:t>Mogilevskij</a:t>
            </a:r>
            <a:r>
              <a:rPr lang="hr-HR" sz="1800" dirty="0">
                <a:solidFill>
                  <a:schemeClr val="accent2"/>
                </a:solidFill>
                <a:ea typeface="+mn-ea"/>
                <a:cs typeface="+mn-cs"/>
              </a:rPr>
              <a:t> (2017-01-20)</a:t>
            </a:r>
            <a:br>
              <a:rPr lang="hr-HR" sz="1800" dirty="0">
                <a:solidFill>
                  <a:schemeClr val="accent2"/>
                </a:solidFill>
                <a:ea typeface="+mn-ea"/>
                <a:cs typeface="+mn-cs"/>
              </a:rPr>
            </a:br>
            <a:endParaRPr lang="hr-HR" dirty="0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3407078"/>
            <a:ext cx="8915400" cy="2504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Završni ili maturalni rad je samostalni stručni rad koji učenik izrađuje na završetku svoga srednjoškolskog obrazovanja uz vođenje profesora – mentora koji ga usmjerava i vodi tijekom izrade završnog 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29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izrade završnog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Prikupljanje literature</a:t>
            </a:r>
          </a:p>
          <a:p>
            <a:pPr marL="0" indent="0">
              <a:buNone/>
            </a:pPr>
            <a:r>
              <a:rPr lang="hr-HR" dirty="0" smtClean="0"/>
              <a:t>Čitanje i bilježenje važnih podataka</a:t>
            </a:r>
          </a:p>
          <a:p>
            <a:pPr marL="0" indent="0">
              <a:buNone/>
            </a:pPr>
            <a:r>
              <a:rPr lang="hr-HR" dirty="0" smtClean="0"/>
              <a:t>Raspored građe</a:t>
            </a:r>
          </a:p>
          <a:p>
            <a:pPr marL="0" indent="0">
              <a:buNone/>
            </a:pPr>
            <a:r>
              <a:rPr lang="hr-HR" dirty="0" smtClean="0"/>
              <a:t>Izrada plana rada</a:t>
            </a:r>
          </a:p>
          <a:p>
            <a:pPr marL="0" indent="0">
              <a:buNone/>
            </a:pPr>
            <a:r>
              <a:rPr lang="hr-HR" dirty="0" smtClean="0"/>
              <a:t>Pisanje rada prema pripremljenom planu</a:t>
            </a:r>
          </a:p>
          <a:p>
            <a:pPr marL="0" indent="0">
              <a:buNone/>
            </a:pPr>
            <a:r>
              <a:rPr lang="hr-HR" dirty="0" smtClean="0"/>
              <a:t>Ispravljanje rada, dorađivanje u dogovoru s mentorom</a:t>
            </a:r>
          </a:p>
          <a:p>
            <a:pPr marL="0" indent="0">
              <a:buNone/>
            </a:pPr>
            <a:r>
              <a:rPr lang="hr-HR" dirty="0" smtClean="0"/>
              <a:t>Tehnička obrada i prijepis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99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završnog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Završni ili maturalni rad sastoji se od:</a:t>
            </a:r>
          </a:p>
          <a:p>
            <a:pPr marL="0" indent="0">
              <a:buNone/>
            </a:pPr>
            <a:r>
              <a:rPr lang="hr-HR" dirty="0" smtClean="0"/>
              <a:t>Naslovne stranice</a:t>
            </a:r>
          </a:p>
          <a:p>
            <a:pPr marL="0" indent="0">
              <a:buNone/>
            </a:pPr>
            <a:r>
              <a:rPr lang="hr-HR" dirty="0" smtClean="0"/>
              <a:t>Sadržaja</a:t>
            </a:r>
          </a:p>
          <a:p>
            <a:pPr marL="0" indent="0">
              <a:buNone/>
            </a:pPr>
            <a:r>
              <a:rPr lang="hr-HR" dirty="0" smtClean="0"/>
              <a:t>Uvoda</a:t>
            </a:r>
          </a:p>
          <a:p>
            <a:pPr marL="0" indent="0">
              <a:buNone/>
            </a:pPr>
            <a:r>
              <a:rPr lang="hr-HR" dirty="0" smtClean="0"/>
              <a:t>Razrade</a:t>
            </a:r>
          </a:p>
          <a:p>
            <a:pPr marL="0" indent="0">
              <a:buNone/>
            </a:pPr>
            <a:r>
              <a:rPr lang="hr-HR" dirty="0" smtClean="0"/>
              <a:t>Zaključka</a:t>
            </a:r>
          </a:p>
          <a:p>
            <a:pPr marL="0" indent="0">
              <a:buNone/>
            </a:pPr>
            <a:r>
              <a:rPr lang="hr-HR" dirty="0" smtClean="0"/>
              <a:t>Dodatka ili priloga</a:t>
            </a:r>
          </a:p>
          <a:p>
            <a:pPr marL="0" indent="0">
              <a:buNone/>
            </a:pPr>
            <a:r>
              <a:rPr lang="hr-HR" dirty="0" smtClean="0"/>
              <a:t>Bibliografije ili popisa literature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49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54893" y="1503123"/>
            <a:ext cx="9149719" cy="4885151"/>
          </a:xfrm>
        </p:spPr>
        <p:txBody>
          <a:bodyPr/>
          <a:lstStyle/>
          <a:p>
            <a:r>
              <a:rPr lang="hr-HR" dirty="0" smtClean="0"/>
              <a:t>Obično se stavlja na početak rada zbog preglednosti</a:t>
            </a:r>
          </a:p>
          <a:p>
            <a:r>
              <a:rPr lang="hr-HR" dirty="0" smtClean="0"/>
              <a:t>Predstavlja strukturu rada i odnos pojedinih dijelova, a čine ga naslovi i podnaslovi rada koji su numerirani najčešće arapskim brojkama</a:t>
            </a:r>
          </a:p>
          <a:p>
            <a:r>
              <a:rPr lang="hr-HR" dirty="0" smtClean="0"/>
              <a:t>Primjer:</a:t>
            </a:r>
            <a:br>
              <a:rPr lang="hr-HR" dirty="0" smtClean="0"/>
            </a:br>
            <a:r>
              <a:rPr lang="hr-HR" dirty="0" smtClean="0"/>
              <a:t>1. UVOD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2. NASLOV PRVOG POGLAVLJA</a:t>
            </a:r>
            <a:br>
              <a:rPr lang="hr-HR" dirty="0" smtClean="0"/>
            </a:br>
            <a:r>
              <a:rPr lang="hr-HR" dirty="0" smtClean="0"/>
              <a:t>     2.1. PRVI PODNASLOV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2.2. DRUGI PODNASLOV</a:t>
            </a:r>
          </a:p>
          <a:p>
            <a:pPr marL="0" indent="0">
              <a:buNone/>
            </a:pPr>
            <a:r>
              <a:rPr lang="hr-HR" dirty="0" smtClean="0"/>
              <a:t>     2.3……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3. NASLOV DRUGOG POGLAVLJA …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… POPIS LITERATURE</a:t>
            </a:r>
          </a:p>
          <a:p>
            <a:pPr marL="0" indent="0">
              <a:buNone/>
            </a:pPr>
            <a:r>
              <a:rPr lang="hr-HR" dirty="0" smtClean="0"/>
              <a:t>	Prilog br. 1</a:t>
            </a:r>
          </a:p>
          <a:p>
            <a:pPr marL="0" indent="0">
              <a:buNone/>
            </a:pPr>
            <a:r>
              <a:rPr lang="hr-HR" dirty="0" smtClean="0"/>
              <a:t>	Prilog br. 2 ….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431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naslovne stranice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lijevom gornjem kutu navodi se naziv i adresa škole</a:t>
            </a:r>
          </a:p>
          <a:p>
            <a:r>
              <a:rPr lang="hr-HR" dirty="0" smtClean="0"/>
              <a:t>Na sredini stranice piše se: Završni rad iz (naziv predmeta), ispod toga naziv teme, tj. </a:t>
            </a:r>
            <a:r>
              <a:rPr lang="hr-HR" dirty="0"/>
              <a:t>n</a:t>
            </a:r>
            <a:r>
              <a:rPr lang="hr-HR" dirty="0" smtClean="0"/>
              <a:t>aslov završnog rada</a:t>
            </a:r>
          </a:p>
          <a:p>
            <a:r>
              <a:rPr lang="hr-HR" dirty="0" smtClean="0"/>
              <a:t>Lijevo pri dnu stranice: Mentor, a ispod toga ime i prezime profesora i titula</a:t>
            </a:r>
          </a:p>
          <a:p>
            <a:r>
              <a:rPr lang="hr-HR" dirty="0" smtClean="0"/>
              <a:t>Desno pri dnu stranice: Učenik, a ispod toga ime i prezime učenika te razred</a:t>
            </a:r>
          </a:p>
          <a:p>
            <a:r>
              <a:rPr lang="hr-HR" dirty="0" smtClean="0"/>
              <a:t>Pri dnu na sredini stranice navodi se grad, mjesec i godina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1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naslovne stranice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465545"/>
            <a:ext cx="8915400" cy="52108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Hotelijersko-turistička</a:t>
            </a:r>
          </a:p>
          <a:p>
            <a:pPr marL="0" indent="0">
              <a:buNone/>
            </a:pPr>
            <a:r>
              <a:rPr lang="hr-HR" dirty="0"/>
              <a:t>i</a:t>
            </a:r>
            <a:r>
              <a:rPr lang="hr-HR" dirty="0" smtClean="0"/>
              <a:t> ugostiteljska škola</a:t>
            </a:r>
          </a:p>
          <a:p>
            <a:pPr marL="0" indent="0">
              <a:buNone/>
            </a:pPr>
            <a:r>
              <a:rPr lang="hr-HR" dirty="0" smtClean="0"/>
              <a:t>Zadar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hr-HR" b="1" dirty="0" smtClean="0"/>
              <a:t>Završni rad iz Marketinga u turizmu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b="1" dirty="0" smtClean="0"/>
              <a:t>Organizacija marketinga u ugostiteljskom objektu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Mentor:												</a:t>
            </a:r>
            <a:r>
              <a:rPr lang="hr-HR" dirty="0" smtClean="0"/>
              <a:t>	Učenik: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Zadar, svibanj 2017.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2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Obuhvaća uglavnom jednu do dvije stranice teksta</a:t>
            </a:r>
          </a:p>
          <a:p>
            <a:r>
              <a:rPr lang="hr-HR" dirty="0" smtClean="0"/>
              <a:t>Precizira predmet rada tj. Ističe o čemu će se u radu pisati</a:t>
            </a:r>
          </a:p>
          <a:p>
            <a:r>
              <a:rPr lang="hr-HR" dirty="0" smtClean="0"/>
              <a:t>Objašnjava organizaciju i plan izrade rada, npr. Od koliko se dijelova sastoji rad, koje vrste informacija sadrži (tekstualne, grafičke, statističke i sl.)</a:t>
            </a:r>
          </a:p>
          <a:p>
            <a:r>
              <a:rPr lang="hr-HR" dirty="0" smtClean="0"/>
              <a:t>Može izražavati osobni stav prema temi i razloge za izbor konkretne teme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5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školske knjižnice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Školski knjižničar u suradnji s predmetnim nastavnikom upoznaje učenika s građom koju knjižnica posjeduje iz određenog nastavnog predmeta ili struke</a:t>
            </a:r>
          </a:p>
          <a:p>
            <a:r>
              <a:rPr lang="hr-HR" b="1" dirty="0" smtClean="0"/>
              <a:t>Učenici dobivaju uvid u:</a:t>
            </a:r>
          </a:p>
          <a:p>
            <a:r>
              <a:rPr lang="hr-HR" dirty="0" smtClean="0"/>
              <a:t>Kompletnu referentnu zbirku (enciklopedije, rječnike, leksikone, atlase, priručnike, monografije i sl.)</a:t>
            </a:r>
          </a:p>
          <a:p>
            <a:r>
              <a:rPr lang="hr-HR" dirty="0" smtClean="0"/>
              <a:t>Stručnu literaturu koju mogu posuditi i koristiti izvan knjižnice</a:t>
            </a:r>
          </a:p>
          <a:p>
            <a:r>
              <a:rPr lang="hr-HR" dirty="0" smtClean="0"/>
              <a:t>Periodiku koju knjižnica posjeduje</a:t>
            </a:r>
          </a:p>
          <a:p>
            <a:r>
              <a:rPr lang="hr-HR" dirty="0" smtClean="0"/>
              <a:t>Elektroničku građu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52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Obuhvaća najviše 15 – 20 stranica teksta</a:t>
            </a:r>
          </a:p>
          <a:p>
            <a:r>
              <a:rPr lang="hr-HR" dirty="0" smtClean="0"/>
              <a:t>Predstavlja glavni dio rada  kojem se temeljito i dokumentirano razvija tema</a:t>
            </a:r>
          </a:p>
          <a:p>
            <a:r>
              <a:rPr lang="hr-HR" dirty="0" smtClean="0"/>
              <a:t>Sastoji se od više poglavlja, koja se dalje dijele na </a:t>
            </a:r>
            <a:r>
              <a:rPr lang="hr-HR" dirty="0" err="1" smtClean="0"/>
              <a:t>potpoglavlja</a:t>
            </a:r>
            <a:r>
              <a:rPr lang="hr-HR" dirty="0" smtClean="0"/>
              <a:t> i odjeljke</a:t>
            </a:r>
          </a:p>
          <a:p>
            <a:r>
              <a:rPr lang="hr-HR" dirty="0" smtClean="0"/>
              <a:t>Temu je potrebno logički i sustavno razvijati</a:t>
            </a:r>
          </a:p>
          <a:p>
            <a:r>
              <a:rPr lang="hr-HR" dirty="0" smtClean="0"/>
              <a:t>U rad se mogu uključiti tablice, grafikoni, crteži, fotografije, ali samo ako ne opterećuju tekst i sistematiziraju podatke koji se koriste u tekstu</a:t>
            </a:r>
          </a:p>
          <a:p>
            <a:r>
              <a:rPr lang="hr-HR" dirty="0" smtClean="0"/>
              <a:t>Naslovi i podnaslovi rada moraju biti naznačeni u sadržaju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56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Obuhvaća obično jednu karticu teksta</a:t>
            </a:r>
          </a:p>
          <a:p>
            <a:r>
              <a:rPr lang="hr-HR" dirty="0" smtClean="0"/>
              <a:t>Predstavlja završni dio rada u koji se ne unosi novi materijal već se iz niza detalja izdvajaju ključni elementi koje treba zapamtiti</a:t>
            </a:r>
          </a:p>
          <a:p>
            <a:r>
              <a:rPr lang="hr-HR" dirty="0" smtClean="0"/>
              <a:t>Može sadržavati ocjenu neke teme, stanja ili situacije te preporuke i podatke do koji je učenik došao u radu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31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Dodaci ili prilozi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Predstavljaju tablice, fotokopije dokumenata, grafičke i statističke podatke</a:t>
            </a:r>
          </a:p>
          <a:p>
            <a:r>
              <a:rPr lang="hr-HR" dirty="0" smtClean="0"/>
              <a:t>Iako su izdvojeni iz teksta, ovi materijali moraju biti spomenuti i komentirani u tekstu</a:t>
            </a:r>
          </a:p>
          <a:p>
            <a:r>
              <a:rPr lang="hr-HR" dirty="0" smtClean="0"/>
              <a:t>Ako je materijal takve prirode da ne otežava čitanje teksta, može se uvrstiti u rad (slika, grafikon  sl.)</a:t>
            </a:r>
          </a:p>
          <a:p>
            <a:r>
              <a:rPr lang="hr-HR" dirty="0" smtClean="0"/>
              <a:t>Prilozi se obilježavaju rednim brojem i potpisuju kako bi se lakše u tekstu moglo na njih uputiti napomenu, </a:t>
            </a:r>
            <a:r>
              <a:rPr lang="hr-HR" dirty="0" err="1" smtClean="0"/>
              <a:t>npr</a:t>
            </a:r>
            <a:r>
              <a:rPr lang="hr-HR" dirty="0" smtClean="0"/>
              <a:t>: „vidi prilog br. 1)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26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Bibliografija ili popis literature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28384"/>
            <a:ext cx="8915400" cy="4282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Predstavlja popis koji sadrži abecednim redoslijedom prezimena i imena svih autora, nazive svih dokumenata i izvora (knjiga, časopisa, članaka, AV ili elektroničke građe) te njihove izdavače, mjesto i godinu izdanja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Učenik ne smije prikrivati izvore koje je koristio, već povremeno naznačiti porijeklo podataka, shvaćanja i teza tako što će točno navesti autora, djelo ili stranicu gdje je pronašao izloženo</a:t>
            </a:r>
          </a:p>
          <a:p>
            <a:r>
              <a:rPr lang="hr-HR" dirty="0"/>
              <a:t>UPUTE-ZA-CITIRANJE_</a:t>
            </a:r>
            <a:r>
              <a:rPr lang="hr-HR" dirty="0" err="1"/>
              <a:t>OIZ.pdf</a:t>
            </a:r>
            <a:r>
              <a:rPr lang="hr-HR" dirty="0"/>
              <a:t>. </a:t>
            </a:r>
            <a:r>
              <a:rPr lang="hr-HR" dirty="0">
                <a:hlinkClick r:id="rId2"/>
              </a:rPr>
              <a:t>URL:http://https://docs.google.com/viewerng/viewer?url=http://ozk.unizd.hr/wp-content/uploads/2015/01/UPUTE-ZA-CITIRANJE_OIZ.pdf</a:t>
            </a:r>
            <a:r>
              <a:rPr lang="hr-HR" dirty="0"/>
              <a:t> (2015.04-27)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62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33" y="188647"/>
            <a:ext cx="13294817" cy="5217443"/>
          </a:xfrm>
        </p:spPr>
      </p:pic>
    </p:spTree>
    <p:extLst>
      <p:ext uri="{BB962C8B-B14F-4D97-AF65-F5344CB8AC3E}">
        <p14:creationId xmlns:p14="http://schemas.microsoft.com/office/powerpoint/2010/main" val="27055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832" y="188643"/>
            <a:ext cx="13903440" cy="5865515"/>
          </a:xfrm>
        </p:spPr>
      </p:pic>
    </p:spTree>
    <p:extLst>
      <p:ext uri="{BB962C8B-B14F-4D97-AF65-F5344CB8AC3E}">
        <p14:creationId xmlns:p14="http://schemas.microsoft.com/office/powerpoint/2010/main" val="2674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Zadnja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903956"/>
            <a:ext cx="8915400" cy="400726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Sadrži prostor za upis datuma predaje rada, obrane rada, mentorov kratki komentar te mjesto za upis ocjene</a:t>
            </a:r>
          </a:p>
          <a:p>
            <a:r>
              <a:rPr lang="hr-HR" dirty="0" smtClean="0"/>
              <a:t>Primjer:	</a:t>
            </a:r>
          </a:p>
          <a:p>
            <a:pPr marL="0" indent="0">
              <a:buNone/>
            </a:pP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Datum predaje rada:   ______________________________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Datum obrane rada: _____________________________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Komentar: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Ocjena: _________________________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08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Opseg maturalnog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Tekstualni dio završnog rada ne bi trebao biti mnogo manji, ali ni puno veći od 15 kartica teksta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Što je kartica teksta?</a:t>
            </a:r>
          </a:p>
          <a:p>
            <a:r>
              <a:rPr lang="hr-HR" dirty="0" smtClean="0"/>
              <a:t>Kartica teksta izražava količinu teksta</a:t>
            </a:r>
          </a:p>
          <a:p>
            <a:r>
              <a:rPr lang="hr-HR" dirty="0" smtClean="0"/>
              <a:t>Jednu karticu čini 1800 znakova pri čemu se i praznina između riječi računa kao slovni znak</a:t>
            </a:r>
          </a:p>
        </p:txBody>
      </p:sp>
    </p:spTree>
    <p:extLst>
      <p:ext uri="{BB962C8B-B14F-4D97-AF65-F5344CB8AC3E}">
        <p14:creationId xmlns:p14="http://schemas.microsoft.com/office/powerpoint/2010/main" val="33668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izračunati karticu teksta na računalu?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Koristi li se za pisanje tekstualni editor Word, treba kliknuti na izbornik </a:t>
            </a:r>
            <a:r>
              <a:rPr lang="hr-HR" dirty="0" err="1" smtClean="0"/>
              <a:t>Tools</a:t>
            </a:r>
            <a:r>
              <a:rPr lang="hr-HR" dirty="0" smtClean="0"/>
              <a:t> (Alati), zatim na opciju Word </a:t>
            </a:r>
            <a:r>
              <a:rPr lang="hr-HR" dirty="0" err="1" smtClean="0"/>
              <a:t>count</a:t>
            </a:r>
            <a:r>
              <a:rPr lang="hr-HR" dirty="0" smtClean="0"/>
              <a:t> (Brojanje riječi), a potom na opciju </a:t>
            </a:r>
            <a:r>
              <a:rPr lang="hr-HR" dirty="0" err="1" smtClean="0"/>
              <a:t>Character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blank</a:t>
            </a:r>
            <a:r>
              <a:rPr lang="hr-HR" dirty="0" smtClean="0"/>
              <a:t> </a:t>
            </a:r>
            <a:r>
              <a:rPr lang="hr-HR" dirty="0" err="1" smtClean="0"/>
              <a:t>spaces</a:t>
            </a:r>
            <a:r>
              <a:rPr lang="hr-HR" dirty="0" smtClean="0"/>
              <a:t> (Znakovi s prazninama)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Računalo će zbrojiti sva slova uključujući i praznine između riječi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Dobiveni broj podijeli se s 1800 i dobije se točan broj napisanih kartica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Ukoliko koristite Windows 7 ili 10, u otvorenom programu Word kliknete na alatnoj traci Pregled i zatim Brojanje riječi. Automatski će se otvoriti  prozorčić sa statistikom.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6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Koju vrstu i oblik slova koristiti?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Za pisanje službenih tekstova na računalu najčešće se koristi </a:t>
            </a:r>
            <a:r>
              <a:rPr lang="hr-HR" dirty="0" err="1" smtClean="0"/>
              <a:t>Times</a:t>
            </a:r>
            <a:r>
              <a:rPr lang="hr-HR" dirty="0" smtClean="0"/>
              <a:t> New Roman veličine 12 točaka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 pisanju može se upotrijebiti i podebljavanje, kosa slova (italik) i podcrtavanje (ne smije se u tome pretjerivati)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66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pronaći knjigu i/ili časopis u knjižnici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44" y="1812328"/>
            <a:ext cx="8270237" cy="4967417"/>
          </a:xfrm>
        </p:spPr>
      </p:pic>
    </p:spTree>
    <p:extLst>
      <p:ext uri="{BB962C8B-B14F-4D97-AF65-F5344CB8AC3E}">
        <p14:creationId xmlns:p14="http://schemas.microsoft.com/office/powerpoint/2010/main" val="11848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Uređivanje teksta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Svako novo veće poglavlje treba započeti na novoj stranici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Sve stranice, osim naslovne, moraju biti numerirane; uglavnom na vrhu ili dnu stranice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Tekst na stranici mora biti odmaknut s lijeve strane 3 cm od kraja, a s ostalih strana (desno, gore i dolje) po 2 cm od ruba stranice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Jedna stranica sadrži najviše 32 retka (1 kartica)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Tekst se piše najčešće s proredom 1,5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Kopiranje, predaja i obrana završnog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741118"/>
            <a:ext cx="8915400" cy="41701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Učenik je dužan predati završni rad profesoru – mentoru u jednom primjerku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Rad je potrebno uvezati u meke korice sa spiralnim vezom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Završni rad se usmeno brani pred tročlanim povjerenstvom koje čine razrednik, profesor-mentor i još jedan profesor </a:t>
            </a:r>
            <a:r>
              <a:rPr lang="hr-HR" dirty="0" err="1" smtClean="0"/>
              <a:t>sustručnjak</a:t>
            </a:r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Obrana završnog rada traje otprilike 15 minuta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Od kandidata se očekuje da pokaže samostalno vladanje obrađenom temom, da odgovori na pitanja ispitivača te da samostalno predstavi osnovne teze svoga rada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Obrana završnog rada pokazuje učenikovu zrelost i spremnost za daljnje školovanje ili za tržište 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15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15858"/>
            <a:ext cx="8915400" cy="429536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endParaRPr lang="hr-HR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Katić, Elvira; </a:t>
            </a:r>
            <a:r>
              <a:rPr lang="hr-HR" dirty="0" err="1" smtClean="0"/>
              <a:t>Rušev</a:t>
            </a:r>
            <a:r>
              <a:rPr lang="hr-HR" dirty="0" smtClean="0"/>
              <a:t> </a:t>
            </a:r>
            <a:r>
              <a:rPr lang="hr-HR" dirty="0" err="1" smtClean="0"/>
              <a:t>Mogilevskij</a:t>
            </a:r>
            <a:r>
              <a:rPr lang="hr-HR" dirty="0" smtClean="0"/>
              <a:t>, Jelena. Maturalni rad – od plana do realizacije. </a:t>
            </a:r>
            <a:r>
              <a:rPr lang="hr-HR" dirty="0"/>
              <a:t>URL: </a:t>
            </a:r>
            <a:r>
              <a:rPr lang="hr-HR" dirty="0">
                <a:hlinkClick r:id="rId2"/>
              </a:rPr>
              <a:t>http://www.knjiznicari.hr/UDK02/</a:t>
            </a:r>
            <a:r>
              <a:rPr lang="hr-HR" dirty="0" err="1">
                <a:hlinkClick r:id="rId2"/>
              </a:rPr>
              <a:t>index.php</a:t>
            </a:r>
            <a:r>
              <a:rPr lang="hr-HR" dirty="0">
                <a:hlinkClick r:id="rId2"/>
              </a:rPr>
              <a:t>/Maturalni_rad-od_plana_do_realizacije_-_Elvira_Kati%C4%87,_</a:t>
            </a:r>
            <a:r>
              <a:rPr lang="hr-HR" dirty="0" smtClean="0">
                <a:hlinkClick r:id="rId2"/>
              </a:rPr>
              <a:t>Jelena_</a:t>
            </a:r>
            <a:r>
              <a:rPr lang="hr-HR" dirty="0" err="1" smtClean="0">
                <a:hlinkClick r:id="rId2"/>
              </a:rPr>
              <a:t>Ru</a:t>
            </a:r>
            <a:r>
              <a:rPr lang="hr-HR" dirty="0" smtClean="0">
                <a:hlinkClick r:id="rId2"/>
              </a:rPr>
              <a:t>%C5%A1ev_</a:t>
            </a:r>
            <a:r>
              <a:rPr lang="hr-HR" dirty="0" err="1" smtClean="0">
                <a:hlinkClick r:id="rId2"/>
              </a:rPr>
              <a:t>Mogilevskij</a:t>
            </a:r>
            <a:r>
              <a:rPr lang="hr-HR" dirty="0" smtClean="0"/>
              <a:t> (2017-01-20)</a:t>
            </a:r>
            <a:endParaRPr lang="hr-HR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UPUTE-ZA-CITIRANJE_</a:t>
            </a:r>
            <a:r>
              <a:rPr lang="hr-HR" dirty="0" err="1" smtClean="0"/>
              <a:t>OIZ.pdf</a:t>
            </a:r>
            <a:r>
              <a:rPr lang="hr-HR" dirty="0" smtClean="0"/>
              <a:t>. </a:t>
            </a:r>
            <a:r>
              <a:rPr lang="hr-HR" dirty="0" smtClean="0">
                <a:hlinkClick r:id="rId3"/>
              </a:rPr>
              <a:t>URL:http</a:t>
            </a:r>
            <a:r>
              <a:rPr lang="hr-HR" dirty="0">
                <a:hlinkClick r:id="rId3"/>
              </a:rPr>
              <a:t>://https://docs.google.com/viewerng/viewer?url=http://</a:t>
            </a:r>
            <a:r>
              <a:rPr lang="hr-HR" dirty="0" smtClean="0">
                <a:hlinkClick r:id="rId3"/>
              </a:rPr>
              <a:t>ozk.unizd.hr/wp-content/uploads/2015/01/UPUTE-ZA-CITIRANJE_OIZ.pdf</a:t>
            </a:r>
            <a:r>
              <a:rPr lang="hr-HR" dirty="0" smtClean="0"/>
              <a:t> (2015-04-27)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Virtualna učionica NSK. </a:t>
            </a:r>
            <a:r>
              <a:rPr lang="hr-HR" dirty="0">
                <a:hlinkClick r:id="rId4"/>
              </a:rPr>
              <a:t>URL:http://http://www.nsk.hr/virtualna-ucionica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(2015-04-27)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3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0986" y="889348"/>
            <a:ext cx="8573523" cy="1052186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3600" dirty="0" smtClean="0">
              <a:solidFill>
                <a:srgbClr val="31B4E6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hr-HR" sz="3600" dirty="0" smtClean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Želim </a:t>
            </a:r>
            <a:r>
              <a:rPr lang="hr-HR" sz="3600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vam uspješno pisanje završnog rada, polaganje državne </a:t>
            </a:r>
            <a:r>
              <a:rPr lang="hr-HR" sz="3600" dirty="0" smtClean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mature, </a:t>
            </a:r>
            <a:r>
              <a:rPr lang="hr-HR" sz="3600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upis željenog </a:t>
            </a:r>
            <a:r>
              <a:rPr lang="hr-HR" sz="3600" dirty="0" smtClean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studija i/ili pronalazak posla!</a:t>
            </a:r>
          </a:p>
          <a:p>
            <a:pPr marL="0" indent="0">
              <a:buNone/>
            </a:pPr>
            <a:endParaRPr lang="hr-HR" sz="3600" dirty="0">
              <a:solidFill>
                <a:srgbClr val="31B4E6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r-HR" sz="3600" dirty="0" smtClean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Hvala na pozornosti!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08" y="428429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Katalozi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lnSpc>
                <a:spcPct val="150000"/>
              </a:lnSpc>
            </a:pPr>
            <a:r>
              <a:rPr lang="hr-HR" dirty="0" smtClean="0"/>
              <a:t>Školska knjižnica omogućuje učenicima računalno pretraživanje </a:t>
            </a:r>
            <a:r>
              <a:rPr lang="hr-HR" dirty="0" err="1" smtClean="0"/>
              <a:t>online</a:t>
            </a:r>
            <a:r>
              <a:rPr lang="hr-HR" dirty="0" smtClean="0"/>
              <a:t> kataloga knjižnica Zadarske županije tako da učenik može dobiti točne informacije o literaturi u slučaju da njegova školska knjižnica ne posjeduje potrebne naslove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8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7" y="624109"/>
            <a:ext cx="8911687" cy="151784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Usluga na </a:t>
            </a:r>
            <a:r>
              <a:rPr lang="hr-HR" dirty="0" err="1" smtClean="0"/>
              <a:t>internetu</a:t>
            </a:r>
            <a:r>
              <a:rPr lang="hr-HR" dirty="0" smtClean="0"/>
              <a:t>: </a:t>
            </a:r>
            <a:r>
              <a:rPr lang="hr-HR" dirty="0"/>
              <a:t>Pitajte knjižničara</a:t>
            </a:r>
            <a:br>
              <a:rPr lang="hr-HR" dirty="0"/>
            </a:br>
            <a:r>
              <a:rPr lang="hr-HR" dirty="0"/>
              <a:t>URL: http://www.knjiznica.hr/pitajte-</a:t>
            </a:r>
            <a:r>
              <a:rPr lang="hr-HR" dirty="0" err="1"/>
              <a:t>knjiznicare</a:t>
            </a:r>
            <a:r>
              <a:rPr lang="hr-HR" dirty="0"/>
              <a:t>/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99" y="2404096"/>
            <a:ext cx="557222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Informacije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Za svoj maturalni rad učenici mogu koristiti izvore s </a:t>
            </a:r>
            <a:r>
              <a:rPr lang="hr-HR" dirty="0" err="1" smtClean="0"/>
              <a:t>interneta</a:t>
            </a:r>
            <a:r>
              <a:rPr lang="hr-HR" dirty="0" smtClean="0"/>
              <a:t>, ali s oprezom budući da takvi sadržaji nisu uvijek pouzdani, treba ih provjeriti (vrednovati)</a:t>
            </a:r>
          </a:p>
        </p:txBody>
      </p:sp>
    </p:spTree>
    <p:extLst>
      <p:ext uri="{BB962C8B-B14F-4D97-AF65-F5344CB8AC3E}">
        <p14:creationId xmlns:p14="http://schemas.microsoft.com/office/powerpoint/2010/main" val="42062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726</TotalTime>
  <Words>2749</Words>
  <Application>Microsoft Office PowerPoint</Application>
  <PresentationFormat>Prilagođeno</PresentationFormat>
  <Paragraphs>321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slajdova</vt:lpstr>
      </vt:variant>
      <vt:variant>
        <vt:i4>63</vt:i4>
      </vt:variant>
    </vt:vector>
  </HeadingPairs>
  <TitlesOfParts>
    <vt:vector size="66" baseType="lpstr">
      <vt:lpstr>Pramen</vt:lpstr>
      <vt:lpstr>Waveform</vt:lpstr>
      <vt:lpstr>1_Waveform</vt:lpstr>
      <vt:lpstr>Priprema za pisanje završnog rada 1. dio: Pretraživanje, vrednovanje i citiranje informacijskih izvora</vt:lpstr>
      <vt:lpstr>1. sat Uvodna pitanja</vt:lpstr>
      <vt:lpstr>Tijek istraživanja</vt:lpstr>
      <vt:lpstr>Kako započeti istraživanje i definirati informacijski problem</vt:lpstr>
      <vt:lpstr>Uloga školske knjižnice</vt:lpstr>
      <vt:lpstr>Kako pronaći knjigu i/ili časopis u knjižnici</vt:lpstr>
      <vt:lpstr>Katalozi</vt:lpstr>
      <vt:lpstr>Usluga na internetu: Pitajte knjižničara URL: http://www.knjiznica.hr/pitajte-knjiznicare/</vt:lpstr>
      <vt:lpstr>Informacije na internetu</vt:lpstr>
      <vt:lpstr>Kakve su nam informacije dostupne na WWW-u</vt:lpstr>
      <vt:lpstr>Informacije na internetu - strategije pretraživanja za elektroničke izvore</vt:lpstr>
      <vt:lpstr>Vrednovanje informacija</vt:lpstr>
      <vt:lpstr>Kako vrednovati informaciju</vt:lpstr>
      <vt:lpstr>PowerPointova prezentacija</vt:lpstr>
      <vt:lpstr>PowerPointova prezentacija</vt:lpstr>
      <vt:lpstr>Citiranje literature </vt:lpstr>
      <vt:lpstr>Što je parafraza, a što plagijat?</vt:lpstr>
      <vt:lpstr>S hrvatskih portala…</vt:lpstr>
      <vt:lpstr>Što i kako citirati?</vt:lpstr>
      <vt:lpstr>PowerPointova prezentacija</vt:lpstr>
      <vt:lpstr>PowerPointova prezentacija</vt:lpstr>
      <vt:lpstr>Upute za citiranje različitih vrsta izvora: </vt:lpstr>
      <vt:lpstr>PowerPointova prezentacija</vt:lpstr>
      <vt:lpstr>Vježba 1. Primjer citiranja knjige koja ima jednog autora: Manguel, Alberto. Povijest čitanja. Zagreb: Prometej, 2001. </vt:lpstr>
      <vt:lpstr>PowerPointova prezentacija</vt:lpstr>
      <vt:lpstr>Vježba 2. – kod knjiga koje imaju dva ili tri autora navodi se: Prezime, Ime prvog autora; Prezime, Ime drugog autora; Prezime, Ime trećeg autora. Naslov: podnaslov. Podatak o izdanju ako postoji. Mjesto izdavanja: Nakladnik, godina izdavanja. Str od-do. Iz dolje navedene knjige koristili smo kao izvor stranice od 47. do 52.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Vježba 3. Posjeti mrežnu stranicu Pitajte knjižničare i citiraj je kao informacijski izvor!</vt:lpstr>
      <vt:lpstr>PowerPointova prezentacija</vt:lpstr>
      <vt:lpstr>Vježba 4. Članak na mrežnoj stranici: Prezime, Ime autora (ako postoji). Naslov: podnaslov, datum/godina nastanka dokumenta (ako postoji). Potpuna URL adresa (datum pristupa dokumentu)</vt:lpstr>
      <vt:lpstr>PowerPointova prezentacija</vt:lpstr>
      <vt:lpstr>Zadaci za vježbu!</vt:lpstr>
      <vt:lpstr>Rješenja – časopisi! </vt:lpstr>
      <vt:lpstr>Rješenja – natuknica u enciklopediji!</vt:lpstr>
      <vt:lpstr>Rješenja – mrežne stranice!</vt:lpstr>
      <vt:lpstr>Domaći rad!</vt:lpstr>
      <vt:lpstr>2. sat Izrada završnog (maturalnog) rada  Preuzeto od: Katić, Elvira; Rušev Mogilevskij, Jelena. Maturalni rad – od plana do realizacije. URL: http://www.knjiznicari.hr/UDK02/index.php/Maturalni_rad-od_plana_do_realizacije_-_Elvira_Kati%C4%87,_Jelena_Ru%C5%A1ev_Mogilevskij (2017-01-20) </vt:lpstr>
      <vt:lpstr>Plan izrade završnog rada</vt:lpstr>
      <vt:lpstr>Struktura završnog rada</vt:lpstr>
      <vt:lpstr>Sadržaj</vt:lpstr>
      <vt:lpstr>Izgled naslovne stranice</vt:lpstr>
      <vt:lpstr>Primjer naslovne stranice</vt:lpstr>
      <vt:lpstr>Uvod</vt:lpstr>
      <vt:lpstr>Razrada</vt:lpstr>
      <vt:lpstr>Zaključak</vt:lpstr>
      <vt:lpstr>Dodaci ili prilozi</vt:lpstr>
      <vt:lpstr>Bibliografija ili popis literature</vt:lpstr>
      <vt:lpstr>PowerPointova prezentacija</vt:lpstr>
      <vt:lpstr>PowerPointova prezentacija</vt:lpstr>
      <vt:lpstr>Zadnja stranica</vt:lpstr>
      <vt:lpstr>Opseg maturalnog rada</vt:lpstr>
      <vt:lpstr>Kako izračunati karticu teksta na računalu?</vt:lpstr>
      <vt:lpstr>Koju vrstu i oblik slova koristiti?</vt:lpstr>
      <vt:lpstr>Uređivanje teksta</vt:lpstr>
      <vt:lpstr>Kopiranje, predaja i obrana završnog rada</vt:lpstr>
      <vt:lpstr>Literatura: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Pretraživanje, vrednovanje i citiranje informacijskih izvora</dc:title>
  <dc:creator>Danijela</dc:creator>
  <cp:lastModifiedBy>Danijela</cp:lastModifiedBy>
  <cp:revision>93</cp:revision>
  <dcterms:created xsi:type="dcterms:W3CDTF">2015-04-23T12:31:16Z</dcterms:created>
  <dcterms:modified xsi:type="dcterms:W3CDTF">2017-01-27T07:05:02Z</dcterms:modified>
</cp:coreProperties>
</file>